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583" r:id="rId4"/>
    <p:sldId id="584" r:id="rId5"/>
    <p:sldId id="585" r:id="rId6"/>
    <p:sldId id="594" r:id="rId7"/>
    <p:sldId id="595" r:id="rId8"/>
    <p:sldId id="596" r:id="rId9"/>
    <p:sldId id="586" r:id="rId10"/>
    <p:sldId id="587" r:id="rId11"/>
    <p:sldId id="588" r:id="rId12"/>
    <p:sldId id="589" r:id="rId13"/>
    <p:sldId id="590" r:id="rId14"/>
    <p:sldId id="591" r:id="rId15"/>
    <p:sldId id="592" r:id="rId16"/>
    <p:sldId id="593" r:id="rId17"/>
    <p:sldId id="597" r:id="rId18"/>
    <p:sldId id="598" r:id="rId19"/>
    <p:sldId id="562" r:id="rId20"/>
    <p:sldId id="554" r:id="rId21"/>
    <p:sldId id="599"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584"/>
            <p14:sldId id="585"/>
            <p14:sldId id="594"/>
            <p14:sldId id="595"/>
            <p14:sldId id="596"/>
            <p14:sldId id="586"/>
            <p14:sldId id="587"/>
            <p14:sldId id="588"/>
            <p14:sldId id="589"/>
            <p14:sldId id="590"/>
            <p14:sldId id="591"/>
            <p14:sldId id="592"/>
            <p14:sldId id="593"/>
            <p14:sldId id="597"/>
            <p14:sldId id="598"/>
            <p14:sldId id="562"/>
            <p14:sldId id="554"/>
            <p14:sldId id="599"/>
            <p14:sldId id="552"/>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4" autoAdjust="0"/>
    <p:restoredTop sz="94660"/>
  </p:normalViewPr>
  <p:slideViewPr>
    <p:cSldViewPr>
      <p:cViewPr varScale="1">
        <p:scale>
          <a:sx n="105" d="100"/>
          <a:sy n="105" d="100"/>
        </p:scale>
        <p:origin x="1770"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166" y="-90"/>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2023-09-11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9/11/2023</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5436096" y="5576753"/>
            <a:ext cx="3528392"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Werner</a:t>
            </a:r>
            <a:r>
              <a:rPr lang="en-US" sz="1100" b="0" kern="0" baseline="0" dirty="0">
                <a:solidFill>
                  <a:srgbClr val="FFFFFF"/>
                </a:solidFill>
                <a:latin typeface="Georgia" panose="02040502050405020303" pitchFamily="18" charset="0"/>
                <a:ea typeface="ＭＳ Ｐゴシック" charset="-128"/>
                <a:cs typeface="Arial" pitchFamily="34" charset="0"/>
              </a:rPr>
              <a:t> </a:t>
            </a:r>
            <a:r>
              <a:rPr lang="en-US" sz="1100" b="0" kern="0" baseline="0" dirty="0" err="1">
                <a:solidFill>
                  <a:srgbClr val="FFFFFF"/>
                </a:solidFill>
                <a:latin typeface="Georgia" panose="02040502050405020303" pitchFamily="18" charset="0"/>
                <a:ea typeface="ＭＳ Ｐゴシック" charset="-128"/>
                <a:cs typeface="Arial" pitchFamily="34" charset="0"/>
              </a:rPr>
              <a:t>Dietl</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2020 by Douglas Wilhelm Harder, Hiren Patel and Werner </a:t>
            </a:r>
            <a:r>
              <a:rPr lang="en-CA" sz="850" dirty="0" err="1">
                <a:solidFill>
                  <a:srgbClr val="FFFFFF"/>
                </a:solidFill>
                <a:latin typeface="Georgia" panose="02040502050405020303" pitchFamily="18" charset="0"/>
                <a:ea typeface="ＭＳ Ｐゴシック" charset="-128"/>
              </a:rPr>
              <a:t>Dietl</a:t>
            </a:r>
            <a:r>
              <a:rPr lang="en-CA" sz="850" dirty="0">
                <a:solidFill>
                  <a:srgbClr val="FFFFFF"/>
                </a:solidFill>
                <a:latin typeface="Georgia" panose="02040502050405020303" pitchFamily="18" charset="0"/>
                <a:ea typeface="ＭＳ Ｐゴシック" charset="-128"/>
              </a:rPr>
              <a:t>. </a:t>
            </a:r>
          </a:p>
          <a:p>
            <a:pPr defTabSz="457200">
              <a:spcBef>
                <a:spcPct val="20000"/>
              </a:spcBef>
              <a:defRPr/>
            </a:pPr>
            <a:r>
              <a:rPr lang="en-CA" sz="850" dirty="0">
                <a:solidFill>
                  <a:srgbClr val="FFFFFF"/>
                </a:solidFill>
                <a:latin typeface="Georgia" panose="02040502050405020303" pitchFamily="18" charset="0"/>
                <a:ea typeface="ＭＳ Ｐゴシック" charset="-128"/>
              </a:rPr>
              <a:t>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Local variables and an introduction to types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8.png"/><Relationship Id="rId4" Type="http://schemas.openxmlformats.org/officeDocument/2006/relationships/hyperlink" Target="https://en.wikipedia.org/wiki/Local_variable"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a:t>Local variables and an introduction to types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7747"/>
    </mc:Choice>
    <mc:Fallback xmlns="">
      <p:transition spd="slow" advTm="1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Characters</a:t>
            </a:r>
          </a:p>
        </p:txBody>
      </p:sp>
      <p:sp>
        <p:nvSpPr>
          <p:cNvPr id="3" name="Content Placeholder 2"/>
          <p:cNvSpPr>
            <a:spLocks noGrp="1"/>
          </p:cNvSpPr>
          <p:nvPr>
            <p:ph idx="1"/>
          </p:nvPr>
        </p:nvSpPr>
        <p:spPr/>
        <p:txBody>
          <a:bodyPr/>
          <a:lstStyle/>
          <a:p>
            <a:r>
              <a:rPr lang="en-US" dirty="0"/>
              <a:t>The line </a:t>
            </a:r>
          </a:p>
          <a:p>
            <a:pPr marL="1257300" lvl="3" indent="0">
              <a:buNone/>
            </a:pPr>
            <a:r>
              <a:rPr lang="en-US" dirty="0">
                <a:latin typeface="Consolas" panose="020B0609020204030204" pitchFamily="49" charset="0"/>
              </a:rPr>
              <a:t>	char </a:t>
            </a:r>
            <a:r>
              <a:rPr lang="en-US" dirty="0" err="1">
                <a:latin typeface="Consolas" panose="020B0609020204030204" pitchFamily="49" charset="0"/>
              </a:rPr>
              <a:t>ch</a:t>
            </a:r>
            <a:r>
              <a:rPr lang="en-US" dirty="0">
                <a:latin typeface="Consolas" panose="020B0609020204030204" pitchFamily="49" charset="0"/>
              </a:rPr>
              <a:t>;</a:t>
            </a:r>
          </a:p>
          <a:p>
            <a:pPr marL="0" indent="0">
              <a:buNone/>
            </a:pPr>
            <a:r>
              <a:rPr lang="en-US" dirty="0"/>
              <a:t>      says to the compiler:</a:t>
            </a:r>
          </a:p>
          <a:p>
            <a:pPr lvl="1"/>
            <a:r>
              <a:rPr lang="en-US" dirty="0"/>
              <a:t>The identifier </a:t>
            </a:r>
            <a:r>
              <a:rPr lang="en-US" dirty="0" err="1">
                <a:latin typeface="Consolas" panose="020B0609020204030204" pitchFamily="49" charset="0"/>
              </a:rPr>
              <a:t>ch</a:t>
            </a:r>
            <a:r>
              <a:rPr lang="en-US" dirty="0"/>
              <a:t> will be used to temporarily store a character</a:t>
            </a:r>
          </a:p>
          <a:p>
            <a:pPr lvl="1"/>
            <a:endParaRPr lang="en-US" dirty="0">
              <a:latin typeface="Consolas" panose="020B0609020204030204" pitchFamily="49" charset="0"/>
            </a:endParaRPr>
          </a:p>
          <a:p>
            <a:r>
              <a:rPr lang="en-US" dirty="0"/>
              <a:t>The identifier </a:t>
            </a:r>
            <a:r>
              <a:rPr lang="en-US" dirty="0">
                <a:latin typeface="Consolas" panose="020B0609020204030204" pitchFamily="49" charset="0"/>
              </a:rPr>
              <a:t>char</a:t>
            </a:r>
            <a:r>
              <a:rPr lang="en-US" dirty="0"/>
              <a:t> is a keyword:</a:t>
            </a:r>
          </a:p>
          <a:p>
            <a:pPr lvl="1"/>
            <a:r>
              <a:rPr lang="en-US" dirty="0"/>
              <a:t>The type of </a:t>
            </a:r>
            <a:r>
              <a:rPr lang="en-US" dirty="0" err="1">
                <a:latin typeface="Consolas" panose="020B0609020204030204" pitchFamily="49" charset="0"/>
              </a:rPr>
              <a:t>ch</a:t>
            </a:r>
            <a:r>
              <a:rPr lang="en-US" dirty="0"/>
              <a:t> is </a:t>
            </a:r>
            <a:r>
              <a:rPr lang="en-US" dirty="0">
                <a:latin typeface="Consolas" panose="020B0609020204030204" pitchFamily="49" charset="0"/>
              </a:rPr>
              <a:t>char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8604781"/>
      </p:ext>
    </p:extLst>
  </p:cSld>
  <p:clrMapOvr>
    <a:masterClrMapping/>
  </p:clrMapOvr>
  <mc:AlternateContent xmlns:mc="http://schemas.openxmlformats.org/markup-compatibility/2006" xmlns:p14="http://schemas.microsoft.com/office/powerpoint/2010/main">
    <mc:Choice Requires="p14">
      <p:transition spd="slow" p14:dur="2000" advTm="22525"/>
    </mc:Choice>
    <mc:Fallback xmlns="">
      <p:transition spd="slow" advTm="2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Strings</a:t>
            </a:r>
          </a:p>
        </p:txBody>
      </p:sp>
      <p:sp>
        <p:nvSpPr>
          <p:cNvPr id="3" name="Content Placeholder 2"/>
          <p:cNvSpPr>
            <a:spLocks noGrp="1"/>
          </p:cNvSpPr>
          <p:nvPr>
            <p:ph idx="1"/>
          </p:nvPr>
        </p:nvSpPr>
        <p:spPr/>
        <p:txBody>
          <a:bodyPr/>
          <a:lstStyle/>
          <a:p>
            <a:r>
              <a:rPr lang="en-US" dirty="0"/>
              <a:t>The following program allows the user to enter a string:</a:t>
            </a:r>
          </a:p>
          <a:p>
            <a:pPr marL="1257300" lvl="3" indent="0">
              <a:buNone/>
            </a:pPr>
            <a:r>
              <a:rPr lang="en-US" sz="1500" dirty="0">
                <a:latin typeface="Consolas" panose="020B0609020204030204" pitchFamily="49" charset="0"/>
              </a:rPr>
              <a:t>#include &lt;</a:t>
            </a:r>
            <a:r>
              <a:rPr lang="en-US" sz="1500" dirty="0" err="1">
                <a:latin typeface="Consolas" panose="020B0609020204030204" pitchFamily="49" charset="0"/>
              </a:rPr>
              <a:t>iostream</a:t>
            </a:r>
            <a:r>
              <a:rPr lang="en-US" sz="1500" dirty="0">
                <a:latin typeface="Consolas" panose="020B0609020204030204" pitchFamily="49" charset="0"/>
              </a:rPr>
              <a:t>&gt;</a:t>
            </a:r>
          </a:p>
          <a:p>
            <a:pPr marL="1257300" lvl="3" indent="0">
              <a:buNone/>
            </a:pPr>
            <a:r>
              <a:rPr lang="en-US" sz="1500" dirty="0">
                <a:solidFill>
                  <a:srgbClr val="FF0000"/>
                </a:solidFill>
                <a:latin typeface="Consolas" panose="020B0609020204030204" pitchFamily="49" charset="0"/>
              </a:rPr>
              <a:t>#include &lt;string&gt;</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a:t>
            </a:r>
            <a:r>
              <a:rPr lang="en-US" sz="1500" dirty="0" err="1">
                <a:solidFill>
                  <a:srgbClr val="0070C0"/>
                </a:solidFill>
                <a:latin typeface="Consolas" panose="020B0609020204030204" pitchFamily="49" charset="0"/>
              </a:rPr>
              <a:t>delcarations</a:t>
            </a:r>
            <a:endParaRPr lang="en-US" sz="1500" dirty="0">
              <a:solidFill>
                <a:srgbClr val="0070C0"/>
              </a:solidFill>
              <a:latin typeface="Consolas" panose="020B0609020204030204" pitchFamily="49" charset="0"/>
            </a:endParaRP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definitions</a:t>
            </a: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 {</a:t>
            </a:r>
          </a:p>
          <a:p>
            <a:pPr marL="1257300" lvl="3" indent="0">
              <a:buNone/>
            </a:pPr>
            <a:r>
              <a:rPr lang="en-US" sz="1500" dirty="0">
                <a:solidFill>
                  <a:srgbClr val="0070C0"/>
                </a:solidFill>
                <a:latin typeface="Consolas" panose="020B0609020204030204" pitchFamily="49" charset="0"/>
              </a:rPr>
              <a:t>    // Local variable declaration</a:t>
            </a:r>
          </a:p>
          <a:p>
            <a:pPr marL="1257300" lvl="3" indent="0">
              <a:buNone/>
            </a:pPr>
            <a:r>
              <a:rPr lang="en-US" sz="1500" dirty="0">
                <a:latin typeface="Consolas" panose="020B0609020204030204" pitchFamily="49" charset="0"/>
              </a:rPr>
              <a:t>    </a:t>
            </a:r>
            <a:r>
              <a:rPr lang="en-US" sz="1500" b="1" dirty="0" err="1">
                <a:solidFill>
                  <a:srgbClr val="FF0000"/>
                </a:solidFill>
                <a:latin typeface="Consolas" panose="020B0609020204030204" pitchFamily="49" charset="0"/>
              </a:rPr>
              <a:t>std</a:t>
            </a:r>
            <a:r>
              <a:rPr lang="en-US" sz="1500" b="1" dirty="0">
                <a:solidFill>
                  <a:srgbClr val="FF0000"/>
                </a:solidFill>
                <a:latin typeface="Consolas" panose="020B0609020204030204" pitchFamily="49" charset="0"/>
              </a:rPr>
              <a:t>::string </a:t>
            </a:r>
            <a:r>
              <a:rPr lang="en-US" sz="1500" b="1" dirty="0" err="1">
                <a:solidFill>
                  <a:srgbClr val="FF0000"/>
                </a:solidFill>
                <a:latin typeface="Consolas" panose="020B0609020204030204" pitchFamily="49" charset="0"/>
              </a:rPr>
              <a:t>given_name</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"Enter your given name: ";</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cin</a:t>
            </a:r>
            <a:r>
              <a:rPr lang="en-US" sz="1500" dirty="0">
                <a:latin typeface="Consolas" panose="020B0609020204030204" pitchFamily="49" charset="0"/>
              </a:rPr>
              <a:t> &gt;&gt; </a:t>
            </a:r>
            <a:r>
              <a:rPr lang="en-US" sz="1500" b="1" dirty="0" err="1">
                <a:solidFill>
                  <a:srgbClr val="FF0000"/>
                </a:solidFill>
                <a:latin typeface="Consolas" panose="020B0609020204030204" pitchFamily="49" charset="0"/>
              </a:rPr>
              <a:t>given_name</a:t>
            </a:r>
            <a:r>
              <a:rPr lang="en-US" sz="1500" dirty="0">
                <a:latin typeface="Consolas" panose="020B0609020204030204" pitchFamily="49" charset="0"/>
              </a:rPr>
              <a:t>;</a:t>
            </a:r>
          </a:p>
          <a:p>
            <a:pPr marL="1257300" lvl="3"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"Hi " &lt;&lt; </a:t>
            </a:r>
            <a:r>
              <a:rPr lang="en-US" sz="1500" b="1" dirty="0" err="1">
                <a:solidFill>
                  <a:srgbClr val="FF0000"/>
                </a:solidFill>
                <a:latin typeface="Consolas" panose="020B0609020204030204" pitchFamily="49" charset="0"/>
              </a:rPr>
              <a:t>given_name</a:t>
            </a:r>
            <a:r>
              <a:rPr lang="en-US" sz="1500" dirty="0">
                <a:solidFill>
                  <a:srgbClr val="FF0000"/>
                </a:solidFill>
                <a:latin typeface="Consolas" panose="020B0609020204030204" pitchFamily="49" charset="0"/>
              </a:rPr>
              <a:t> </a:t>
            </a:r>
            <a:r>
              <a:rPr lang="en-US" sz="1500" dirty="0">
                <a:latin typeface="Consolas" panose="020B0609020204030204" pitchFamily="49" charset="0"/>
              </a:rPr>
              <a:t>&lt;&lt; "!" &lt;&lt; std::</a:t>
            </a:r>
            <a:r>
              <a:rPr lang="en-US" sz="1500" dirty="0" err="1">
                <a:latin typeface="Consolas" panose="020B0609020204030204" pitchFamily="49" charset="0"/>
              </a:rPr>
              <a:t>endl</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return 0;</a:t>
            </a:r>
          </a:p>
          <a:p>
            <a:pPr marL="1257300" lvl="3" indent="0">
              <a:buNone/>
            </a:pPr>
            <a:r>
              <a:rPr lang="en-US" sz="1500" dirty="0">
                <a:latin typeface="Consolas" panose="020B0609020204030204" pitchFamily="49" charset="0"/>
              </a:rPr>
              <a:t>}</a:t>
            </a:r>
            <a:endParaRPr lang="en-CA"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1906584"/>
      </p:ext>
    </p:extLst>
  </p:cSld>
  <p:clrMapOvr>
    <a:masterClrMapping/>
  </p:clrMapOvr>
  <mc:AlternateContent xmlns:mc="http://schemas.openxmlformats.org/markup-compatibility/2006" xmlns:p14="http://schemas.microsoft.com/office/powerpoint/2010/main">
    <mc:Choice Requires="p14">
      <p:transition spd="slow" p14:dur="2000" advTm="12298"/>
    </mc:Choice>
    <mc:Fallback xmlns="">
      <p:transition spd="slow" advTm="1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Strings</a:t>
            </a:r>
          </a:p>
        </p:txBody>
      </p:sp>
      <p:sp>
        <p:nvSpPr>
          <p:cNvPr id="3" name="Content Placeholder 2"/>
          <p:cNvSpPr>
            <a:spLocks noGrp="1"/>
          </p:cNvSpPr>
          <p:nvPr>
            <p:ph idx="1"/>
          </p:nvPr>
        </p:nvSpPr>
        <p:spPr/>
        <p:txBody>
          <a:bodyPr/>
          <a:lstStyle/>
          <a:p>
            <a:r>
              <a:rPr lang="en-US" dirty="0"/>
              <a:t>The line </a:t>
            </a:r>
          </a:p>
          <a:p>
            <a:pPr marL="1257300" lvl="3" indent="0">
              <a:buNone/>
            </a:pPr>
            <a:r>
              <a:rPr lang="en-US" dirty="0">
                <a:latin typeface="Consolas" panose="020B0609020204030204" pitchFamily="49" charset="0"/>
              </a:rPr>
              <a:t>	std::string </a:t>
            </a:r>
            <a:r>
              <a:rPr lang="en-US" dirty="0" err="1">
                <a:latin typeface="Consolas" panose="020B0609020204030204" pitchFamily="49" charset="0"/>
              </a:rPr>
              <a:t>given_name</a:t>
            </a:r>
            <a:r>
              <a:rPr lang="en-US" dirty="0">
                <a:latin typeface="Consolas" panose="020B0609020204030204" pitchFamily="49" charset="0"/>
              </a:rPr>
              <a:t>;</a:t>
            </a:r>
          </a:p>
          <a:p>
            <a:pPr marL="0" indent="0">
              <a:buNone/>
            </a:pPr>
            <a:r>
              <a:rPr lang="en-US" dirty="0"/>
              <a:t>      says to the compiler:</a:t>
            </a:r>
          </a:p>
          <a:p>
            <a:pPr lvl="1"/>
            <a:r>
              <a:rPr lang="en-US" dirty="0"/>
              <a:t>The identifier </a:t>
            </a:r>
            <a:r>
              <a:rPr lang="en-US" dirty="0" err="1">
                <a:latin typeface="Consolas" panose="020B0609020204030204" pitchFamily="49" charset="0"/>
              </a:rPr>
              <a:t>given_name</a:t>
            </a:r>
            <a:r>
              <a:rPr lang="en-US" dirty="0"/>
              <a:t> will be used to temporarily store an instance of the </a:t>
            </a:r>
            <a:r>
              <a:rPr lang="en-US" i="1" dirty="0"/>
              <a:t>string class</a:t>
            </a:r>
            <a:endParaRPr lang="en-US" dirty="0"/>
          </a:p>
          <a:p>
            <a:pPr lvl="1"/>
            <a:endParaRPr lang="en-US" dirty="0">
              <a:latin typeface="Consolas" panose="020B0609020204030204" pitchFamily="49" charset="0"/>
            </a:endParaRPr>
          </a:p>
          <a:p>
            <a:r>
              <a:rPr lang="en-US" dirty="0"/>
              <a:t>The symbol </a:t>
            </a:r>
            <a:r>
              <a:rPr lang="en-US" dirty="0" err="1">
                <a:latin typeface="Consolas" panose="020B0609020204030204" pitchFamily="49" charset="0"/>
              </a:rPr>
              <a:t>std</a:t>
            </a:r>
            <a:r>
              <a:rPr lang="en-US" dirty="0">
                <a:latin typeface="Consolas" panose="020B0609020204030204" pitchFamily="49" charset="0"/>
              </a:rPr>
              <a:t>::string</a:t>
            </a:r>
            <a:r>
              <a:rPr lang="en-US" dirty="0"/>
              <a:t> consists of a the namespace </a:t>
            </a:r>
            <a:r>
              <a:rPr lang="en-US" dirty="0" err="1">
                <a:latin typeface="Consolas" panose="020B0609020204030204" pitchFamily="49" charset="0"/>
              </a:rPr>
              <a:t>std</a:t>
            </a:r>
            <a:r>
              <a:rPr lang="en-US" dirty="0"/>
              <a:t> and the identifier </a:t>
            </a:r>
            <a:r>
              <a:rPr lang="en-US" dirty="0">
                <a:latin typeface="Consolas" panose="020B0609020204030204" pitchFamily="49" charset="0"/>
              </a:rPr>
              <a:t>string</a:t>
            </a:r>
          </a:p>
          <a:p>
            <a:pPr lvl="1"/>
            <a:r>
              <a:rPr lang="en-US" dirty="0"/>
              <a:t>The type of </a:t>
            </a:r>
            <a:r>
              <a:rPr lang="en-US" dirty="0" err="1">
                <a:latin typeface="Consolas" panose="020B0609020204030204" pitchFamily="49" charset="0"/>
              </a:rPr>
              <a:t>given_name</a:t>
            </a:r>
            <a:r>
              <a:rPr lang="en-US" dirty="0"/>
              <a:t> is </a:t>
            </a:r>
            <a:r>
              <a:rPr lang="en-US" dirty="0">
                <a:latin typeface="Consolas" panose="020B0609020204030204" pitchFamily="49" charset="0"/>
              </a:rPr>
              <a:t>std::string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0575874"/>
      </p:ext>
    </p:extLst>
  </p:cSld>
  <p:clrMapOvr>
    <a:masterClrMapping/>
  </p:clrMapOvr>
  <mc:AlternateContent xmlns:mc="http://schemas.openxmlformats.org/markup-compatibility/2006" xmlns:p14="http://schemas.microsoft.com/office/powerpoint/2010/main">
    <mc:Choice Requires="p14">
      <p:transition spd="slow" p14:dur="2000" advTm="61566"/>
    </mc:Choice>
    <mc:Fallback xmlns="">
      <p:transition spd="slow" advTm="6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Floating-point numbers</a:t>
            </a:r>
          </a:p>
        </p:txBody>
      </p:sp>
      <p:sp>
        <p:nvSpPr>
          <p:cNvPr id="3" name="Content Placeholder 2"/>
          <p:cNvSpPr>
            <a:spLocks noGrp="1"/>
          </p:cNvSpPr>
          <p:nvPr>
            <p:ph idx="1"/>
          </p:nvPr>
        </p:nvSpPr>
        <p:spPr/>
        <p:txBody>
          <a:bodyPr/>
          <a:lstStyle/>
          <a:p>
            <a:r>
              <a:rPr lang="en-US" dirty="0"/>
              <a:t>The following program allows the user to enter a float:</a:t>
            </a:r>
          </a:p>
          <a:p>
            <a:pPr marL="1257300" lvl="3" indent="0">
              <a:buNone/>
            </a:pPr>
            <a:r>
              <a:rPr lang="en-US" sz="1500" dirty="0">
                <a:latin typeface="Consolas" panose="020B0609020204030204" pitchFamily="49" charset="0"/>
              </a:rPr>
              <a:t>#include &lt;</a:t>
            </a:r>
            <a:r>
              <a:rPr lang="en-US" sz="1500" dirty="0" err="1">
                <a:latin typeface="Consolas" panose="020B0609020204030204" pitchFamily="49" charset="0"/>
              </a:rPr>
              <a:t>iostream</a:t>
            </a:r>
            <a:r>
              <a:rPr lang="en-US" sz="1500" dirty="0">
                <a:latin typeface="Consolas" panose="020B0609020204030204" pitchFamily="49" charset="0"/>
              </a:rPr>
              <a:t>&gt;</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declarations</a:t>
            </a: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definitions</a:t>
            </a: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 {</a:t>
            </a:r>
          </a:p>
          <a:p>
            <a:pPr marL="1257300" lvl="3" indent="0">
              <a:buNone/>
            </a:pPr>
            <a:r>
              <a:rPr lang="en-US" sz="1500" dirty="0">
                <a:solidFill>
                  <a:srgbClr val="0070C0"/>
                </a:solidFill>
                <a:latin typeface="Consolas" panose="020B0609020204030204" pitchFamily="49" charset="0"/>
              </a:rPr>
              <a:t>    // Local variable declaration</a:t>
            </a:r>
          </a:p>
          <a:p>
            <a:pPr marL="1257300" lvl="3" indent="0">
              <a:buNone/>
            </a:pPr>
            <a:r>
              <a:rPr lang="en-US" sz="1500" dirty="0">
                <a:latin typeface="Consolas" panose="020B0609020204030204" pitchFamily="49" charset="0"/>
              </a:rPr>
              <a:t>    </a:t>
            </a:r>
            <a:r>
              <a:rPr lang="en-US" sz="1500" b="1" dirty="0">
                <a:solidFill>
                  <a:srgbClr val="FF0000"/>
                </a:solidFill>
                <a:latin typeface="Consolas" panose="020B0609020204030204" pitchFamily="49" charset="0"/>
              </a:rPr>
              <a:t>double </a:t>
            </a:r>
            <a:r>
              <a:rPr lang="en-US" sz="1500" b="1" dirty="0" err="1">
                <a:solidFill>
                  <a:srgbClr val="FF0000"/>
                </a:solidFill>
                <a:latin typeface="Consolas" panose="020B0609020204030204" pitchFamily="49" charset="0"/>
              </a:rPr>
              <a:t>expected_salary</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"Enter your expected salary: ";</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cin</a:t>
            </a:r>
            <a:r>
              <a:rPr lang="en-US" sz="1500" dirty="0">
                <a:latin typeface="Consolas" panose="020B0609020204030204" pitchFamily="49" charset="0"/>
              </a:rPr>
              <a:t> &gt;&gt; </a:t>
            </a:r>
            <a:r>
              <a:rPr lang="en-US" sz="1500" b="1" dirty="0" err="1">
                <a:solidFill>
                  <a:srgbClr val="FF0000"/>
                </a:solidFill>
                <a:latin typeface="Consolas" panose="020B0609020204030204" pitchFamily="49" charset="0"/>
              </a:rPr>
              <a:t>expected_salary</a:t>
            </a:r>
            <a:r>
              <a:rPr lang="en-US" sz="1500" dirty="0">
                <a:latin typeface="Consolas" panose="020B0609020204030204" pitchFamily="49" charset="0"/>
              </a:rPr>
              <a:t>;</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"Your expected salary is " &lt;&lt; </a:t>
            </a:r>
            <a:r>
              <a:rPr lang="en-US" sz="1500" b="1" dirty="0" err="1">
                <a:solidFill>
                  <a:srgbClr val="FF0000"/>
                </a:solidFill>
                <a:latin typeface="Consolas" panose="020B0609020204030204" pitchFamily="49" charset="0"/>
              </a:rPr>
              <a:t>expected_salary</a:t>
            </a:r>
            <a:endParaRPr lang="en-US" sz="1500" b="1" dirty="0">
              <a:solidFill>
                <a:srgbClr val="FF0000"/>
              </a:solidFill>
              <a:latin typeface="Consolas" panose="020B0609020204030204" pitchFamily="49" charset="0"/>
            </a:endParaRPr>
          </a:p>
          <a:p>
            <a:pPr marL="1257300" lvl="3" indent="0">
              <a:buNone/>
            </a:pPr>
            <a:r>
              <a:rPr lang="en-US" sz="1500" b="1" dirty="0">
                <a:solidFill>
                  <a:srgbClr val="FF0000"/>
                </a:solidFill>
                <a:latin typeface="Consolas" panose="020B0609020204030204" pitchFamily="49" charset="0"/>
              </a:rPr>
              <a:t>              </a:t>
            </a:r>
            <a:r>
              <a:rPr lang="en-US" sz="1500" dirty="0">
                <a:latin typeface="Consolas" panose="020B0609020204030204" pitchFamily="49" charset="0"/>
              </a:rPr>
              <a:t>&lt;&lt;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return 0;</a:t>
            </a:r>
          </a:p>
          <a:p>
            <a:pPr marL="1257300" lvl="3" indent="0">
              <a:buNone/>
            </a:pPr>
            <a:r>
              <a:rPr lang="en-US" sz="1500" dirty="0">
                <a:latin typeface="Consolas" panose="020B0609020204030204" pitchFamily="49" charset="0"/>
              </a:rPr>
              <a:t>}</a:t>
            </a:r>
            <a:endParaRPr lang="en-CA"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3577934"/>
      </p:ext>
    </p:extLst>
  </p:cSld>
  <p:clrMapOvr>
    <a:masterClrMapping/>
  </p:clrMapOvr>
  <mc:AlternateContent xmlns:mc="http://schemas.openxmlformats.org/markup-compatibility/2006" xmlns:p14="http://schemas.microsoft.com/office/powerpoint/2010/main">
    <mc:Choice Requires="p14">
      <p:transition spd="slow" p14:dur="2000" advTm="9702"/>
    </mc:Choice>
    <mc:Fallback xmlns="">
      <p:transition spd="slow" advTm="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Floating-point numbers</a:t>
            </a:r>
          </a:p>
        </p:txBody>
      </p:sp>
      <p:sp>
        <p:nvSpPr>
          <p:cNvPr id="3" name="Content Placeholder 2"/>
          <p:cNvSpPr>
            <a:spLocks noGrp="1"/>
          </p:cNvSpPr>
          <p:nvPr>
            <p:ph idx="1"/>
          </p:nvPr>
        </p:nvSpPr>
        <p:spPr>
          <a:xfrm>
            <a:off x="457200" y="1600200"/>
            <a:ext cx="8579296" cy="4525963"/>
          </a:xfrm>
        </p:spPr>
        <p:txBody>
          <a:bodyPr/>
          <a:lstStyle/>
          <a:p>
            <a:r>
              <a:rPr lang="en-US" dirty="0"/>
              <a:t>The line </a:t>
            </a:r>
          </a:p>
          <a:p>
            <a:pPr marL="1257300" lvl="3" indent="0">
              <a:buNone/>
            </a:pPr>
            <a:r>
              <a:rPr lang="en-US" dirty="0">
                <a:latin typeface="Consolas" panose="020B0609020204030204" pitchFamily="49" charset="0"/>
              </a:rPr>
              <a:t>	double </a:t>
            </a:r>
            <a:r>
              <a:rPr lang="en-US" dirty="0" err="1">
                <a:latin typeface="Consolas" panose="020B0609020204030204" pitchFamily="49" charset="0"/>
              </a:rPr>
              <a:t>expected_salary</a:t>
            </a:r>
            <a:r>
              <a:rPr lang="en-US" dirty="0">
                <a:latin typeface="Consolas" panose="020B0609020204030204" pitchFamily="49" charset="0"/>
              </a:rPr>
              <a:t>;</a:t>
            </a:r>
          </a:p>
          <a:p>
            <a:pPr marL="0" indent="0">
              <a:buNone/>
            </a:pPr>
            <a:r>
              <a:rPr lang="en-US" dirty="0"/>
              <a:t>      says to the compiler:</a:t>
            </a:r>
          </a:p>
          <a:p>
            <a:pPr lvl="1" algn="l"/>
            <a:r>
              <a:rPr lang="en-US" dirty="0"/>
              <a:t>The identifier </a:t>
            </a:r>
            <a:r>
              <a:rPr lang="en-US" dirty="0" err="1">
                <a:latin typeface="Consolas" panose="020B0609020204030204" pitchFamily="49" charset="0"/>
              </a:rPr>
              <a:t>expected_salary</a:t>
            </a:r>
            <a:r>
              <a:rPr lang="en-US" dirty="0"/>
              <a:t> will be used to temporarily store</a:t>
            </a:r>
            <a:br>
              <a:rPr lang="en-US" dirty="0"/>
            </a:br>
            <a:r>
              <a:rPr lang="en-US" dirty="0"/>
              <a:t>a floating-point number</a:t>
            </a:r>
          </a:p>
          <a:p>
            <a:pPr lvl="1"/>
            <a:endParaRPr lang="en-US" dirty="0">
              <a:latin typeface="Consolas" panose="020B0609020204030204" pitchFamily="49" charset="0"/>
            </a:endParaRPr>
          </a:p>
          <a:p>
            <a:r>
              <a:rPr lang="en-US" dirty="0"/>
              <a:t>The identifier </a:t>
            </a:r>
            <a:r>
              <a:rPr lang="en-US" dirty="0">
                <a:latin typeface="Consolas" panose="020B0609020204030204" pitchFamily="49" charset="0"/>
              </a:rPr>
              <a:t>double</a:t>
            </a:r>
            <a:r>
              <a:rPr lang="en-US" dirty="0"/>
              <a:t> is a keyword:</a:t>
            </a:r>
          </a:p>
          <a:p>
            <a:pPr lvl="1"/>
            <a:r>
              <a:rPr lang="en-US" dirty="0"/>
              <a:t>The type of </a:t>
            </a:r>
            <a:r>
              <a:rPr lang="en-US" dirty="0" err="1">
                <a:latin typeface="Consolas" panose="020B0609020204030204" pitchFamily="49" charset="0"/>
              </a:rPr>
              <a:t>expected_salary</a:t>
            </a:r>
            <a:r>
              <a:rPr lang="en-US" dirty="0"/>
              <a:t> is </a:t>
            </a:r>
            <a:r>
              <a:rPr lang="en-US" dirty="0">
                <a:latin typeface="Consolas" panose="020B0609020204030204" pitchFamily="49" charset="0"/>
              </a:rPr>
              <a:t>double</a:t>
            </a:r>
          </a:p>
          <a:p>
            <a:endParaRPr lang="en-US" dirty="0"/>
          </a:p>
          <a:p>
            <a:r>
              <a:rPr lang="en-US" dirty="0"/>
              <a:t>The name </a:t>
            </a:r>
            <a:r>
              <a:rPr lang="en-US" dirty="0">
                <a:latin typeface="Consolas" panose="020B0609020204030204" pitchFamily="49" charset="0"/>
              </a:rPr>
              <a:t>double</a:t>
            </a:r>
            <a:r>
              <a:rPr lang="en-US" dirty="0"/>
              <a:t> is short for</a:t>
            </a:r>
          </a:p>
          <a:p>
            <a:pPr marL="0" indent="0" algn="ctr">
              <a:buNone/>
            </a:pPr>
            <a:r>
              <a:rPr lang="en-US" i="1" dirty="0"/>
              <a:t>double-precision floating-point number</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4281591"/>
      </p:ext>
    </p:extLst>
  </p:cSld>
  <p:clrMapOvr>
    <a:masterClrMapping/>
  </p:clrMapOvr>
  <mc:AlternateContent xmlns:mc="http://schemas.openxmlformats.org/markup-compatibility/2006" xmlns:p14="http://schemas.microsoft.com/office/powerpoint/2010/main">
    <mc:Choice Requires="p14">
      <p:transition spd="slow" p14:dur="2000" advTm="42870"/>
    </mc:Choice>
    <mc:Fallback xmlns="">
      <p:transition spd="slow" advTm="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Boolean values</a:t>
            </a:r>
          </a:p>
        </p:txBody>
      </p:sp>
      <p:sp>
        <p:nvSpPr>
          <p:cNvPr id="3" name="Content Placeholder 2"/>
          <p:cNvSpPr>
            <a:spLocks noGrp="1"/>
          </p:cNvSpPr>
          <p:nvPr>
            <p:ph idx="1"/>
          </p:nvPr>
        </p:nvSpPr>
        <p:spPr>
          <a:xfrm>
            <a:off x="457200" y="1600200"/>
            <a:ext cx="8435280" cy="4525963"/>
          </a:xfrm>
        </p:spPr>
        <p:txBody>
          <a:bodyPr/>
          <a:lstStyle/>
          <a:p>
            <a:r>
              <a:rPr lang="en-US" dirty="0"/>
              <a:t>The following program allows the user to enter a Boolean value:</a:t>
            </a:r>
          </a:p>
          <a:p>
            <a:pPr lvl="1"/>
            <a:r>
              <a:rPr lang="en-US" dirty="0"/>
              <a:t>The entered value must be </a:t>
            </a:r>
            <a:r>
              <a:rPr lang="en-US" dirty="0">
                <a:latin typeface="Consolas" panose="020B0609020204030204" pitchFamily="49" charset="0"/>
              </a:rPr>
              <a:t>0</a:t>
            </a:r>
            <a:r>
              <a:rPr lang="en-US" dirty="0"/>
              <a:t> or </a:t>
            </a:r>
            <a:r>
              <a:rPr lang="en-US" dirty="0">
                <a:latin typeface="Consolas" panose="020B0609020204030204" pitchFamily="49" charset="0"/>
              </a:rPr>
              <a:t>1</a:t>
            </a:r>
          </a:p>
          <a:p>
            <a:pPr lvl="1"/>
            <a:r>
              <a:rPr lang="en-US" dirty="0"/>
              <a:t>The Boolean literals </a:t>
            </a:r>
            <a:r>
              <a:rPr lang="en-US" dirty="0">
                <a:latin typeface="Consolas" panose="020B0609020204030204" pitchFamily="49" charset="0"/>
              </a:rPr>
              <a:t>true</a:t>
            </a:r>
            <a:r>
              <a:rPr lang="en-US" dirty="0"/>
              <a:t> and </a:t>
            </a:r>
            <a:r>
              <a:rPr lang="en-US" dirty="0">
                <a:latin typeface="Consolas" panose="020B0609020204030204" pitchFamily="49" charset="0"/>
              </a:rPr>
              <a:t>false</a:t>
            </a:r>
            <a:r>
              <a:rPr lang="en-US" dirty="0"/>
              <a:t> are not allowed for input</a:t>
            </a:r>
          </a:p>
          <a:p>
            <a:pPr marL="1257300" lvl="3" indent="0">
              <a:buNone/>
            </a:pPr>
            <a:r>
              <a:rPr lang="en-US" sz="1300" dirty="0">
                <a:latin typeface="Consolas" panose="020B0609020204030204" pitchFamily="49" charset="0"/>
              </a:rPr>
              <a:t>#include &lt;</a:t>
            </a:r>
            <a:r>
              <a:rPr lang="en-US" sz="1300" dirty="0" err="1">
                <a:latin typeface="Consolas" panose="020B0609020204030204" pitchFamily="49" charset="0"/>
              </a:rPr>
              <a:t>iostream</a:t>
            </a:r>
            <a:r>
              <a:rPr lang="en-US" sz="1300" dirty="0">
                <a:latin typeface="Consolas" panose="020B0609020204030204" pitchFamily="49" charset="0"/>
              </a:rPr>
              <a:t>&gt;</a:t>
            </a:r>
          </a:p>
          <a:p>
            <a:pPr marL="1257300" lvl="3" indent="0">
              <a:buNone/>
            </a:pPr>
            <a:endParaRPr lang="en-US" sz="1300" dirty="0">
              <a:latin typeface="Consolas" panose="020B0609020204030204" pitchFamily="49" charset="0"/>
            </a:endParaRPr>
          </a:p>
          <a:p>
            <a:pPr marL="1257300" lvl="3" indent="0">
              <a:buNone/>
            </a:pPr>
            <a:r>
              <a:rPr lang="en-US" sz="1300" dirty="0">
                <a:solidFill>
                  <a:srgbClr val="0070C0"/>
                </a:solidFill>
                <a:latin typeface="Consolas" panose="020B0609020204030204" pitchFamily="49" charset="0"/>
              </a:rPr>
              <a:t>// Function declarations</a:t>
            </a:r>
          </a:p>
          <a:p>
            <a:pPr marL="1257300" lvl="3" indent="0">
              <a:buNone/>
            </a:pPr>
            <a:r>
              <a:rPr lang="en-US" sz="1300" dirty="0" err="1">
                <a:latin typeface="Consolas" panose="020B0609020204030204" pitchFamily="49" charset="0"/>
              </a:rPr>
              <a:t>int</a:t>
            </a:r>
            <a:r>
              <a:rPr lang="en-US" sz="1300" dirty="0">
                <a:latin typeface="Consolas" panose="020B0609020204030204" pitchFamily="49" charset="0"/>
              </a:rPr>
              <a:t> main();</a:t>
            </a:r>
          </a:p>
          <a:p>
            <a:pPr marL="1257300" lvl="3" indent="0">
              <a:buNone/>
            </a:pPr>
            <a:endParaRPr lang="en-US" sz="1300" dirty="0">
              <a:latin typeface="Consolas" panose="020B0609020204030204" pitchFamily="49" charset="0"/>
            </a:endParaRPr>
          </a:p>
          <a:p>
            <a:pPr marL="1257300" lvl="3" indent="0">
              <a:buNone/>
            </a:pPr>
            <a:r>
              <a:rPr lang="en-US" sz="1300" dirty="0">
                <a:solidFill>
                  <a:srgbClr val="0070C0"/>
                </a:solidFill>
                <a:latin typeface="Consolas" panose="020B0609020204030204" pitchFamily="49" charset="0"/>
              </a:rPr>
              <a:t>// Function definitions</a:t>
            </a:r>
          </a:p>
          <a:p>
            <a:pPr marL="1257300" lvl="3" indent="0">
              <a:buNone/>
            </a:pPr>
            <a:r>
              <a:rPr lang="en-US" sz="1300" dirty="0" err="1">
                <a:latin typeface="Consolas" panose="020B0609020204030204" pitchFamily="49" charset="0"/>
              </a:rPr>
              <a:t>int</a:t>
            </a:r>
            <a:r>
              <a:rPr lang="en-US" sz="1300" dirty="0">
                <a:latin typeface="Consolas" panose="020B0609020204030204" pitchFamily="49" charset="0"/>
              </a:rPr>
              <a:t> main() {</a:t>
            </a:r>
          </a:p>
          <a:p>
            <a:pPr marL="1257300" lvl="3" indent="0">
              <a:buNone/>
            </a:pPr>
            <a:r>
              <a:rPr lang="en-US" sz="1300" dirty="0">
                <a:solidFill>
                  <a:srgbClr val="0070C0"/>
                </a:solidFill>
                <a:latin typeface="Consolas" panose="020B0609020204030204" pitchFamily="49" charset="0"/>
              </a:rPr>
              <a:t>    // Local variable declaration</a:t>
            </a:r>
          </a:p>
          <a:p>
            <a:pPr marL="1257300" lvl="3" indent="0">
              <a:buNone/>
            </a:pPr>
            <a:r>
              <a:rPr lang="en-US" sz="1300" dirty="0">
                <a:latin typeface="Consolas" panose="020B0609020204030204" pitchFamily="49" charset="0"/>
              </a:rPr>
              <a:t>    </a:t>
            </a:r>
            <a:r>
              <a:rPr lang="en-US" sz="1300" b="1" dirty="0">
                <a:solidFill>
                  <a:srgbClr val="FF0000"/>
                </a:solidFill>
                <a:latin typeface="Consolas" panose="020B0609020204030204" pitchFamily="49" charset="0"/>
              </a:rPr>
              <a:t>bool </a:t>
            </a:r>
            <a:r>
              <a:rPr lang="en-US" sz="1300" b="1" dirty="0" err="1">
                <a:solidFill>
                  <a:srgbClr val="FF0000"/>
                </a:solidFill>
                <a:latin typeface="Consolas" panose="020B0609020204030204" pitchFamily="49" charset="0"/>
              </a:rPr>
              <a:t>does_enjoy_monty_python</a:t>
            </a:r>
            <a:r>
              <a:rPr lang="en-US" sz="1300" dirty="0">
                <a:latin typeface="Consolas" panose="020B0609020204030204" pitchFamily="49" charset="0"/>
              </a:rPr>
              <a:t>;</a:t>
            </a:r>
          </a:p>
          <a:p>
            <a:pPr marL="1257300" lvl="3" indent="0">
              <a:buNone/>
            </a:pPr>
            <a:endParaRPr lang="en-US" sz="1300" dirty="0">
              <a:latin typeface="Consolas" panose="020B0609020204030204" pitchFamily="49" charset="0"/>
            </a:endParaRPr>
          </a:p>
          <a:p>
            <a:pPr marL="1257300" lvl="3" indent="0">
              <a:buNone/>
            </a:pPr>
            <a:r>
              <a:rPr lang="en-US" sz="1300" dirty="0">
                <a:latin typeface="Consolas" panose="020B0609020204030204" pitchFamily="49" charset="0"/>
              </a:rPr>
              <a: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cout</a:t>
            </a:r>
            <a:r>
              <a:rPr lang="en-US" sz="1300" dirty="0">
                <a:latin typeface="Consolas" panose="020B0609020204030204" pitchFamily="49" charset="0"/>
              </a:rPr>
              <a:t> &lt;&lt; "Do you enjoy Monty Python? (0 or 1)? ";</a:t>
            </a:r>
          </a:p>
          <a:p>
            <a:pPr marL="1257300" lvl="3" indent="0">
              <a:buNone/>
            </a:pPr>
            <a:r>
              <a:rPr lang="en-US" sz="1300" dirty="0">
                <a:latin typeface="Consolas" panose="020B0609020204030204" pitchFamily="49" charset="0"/>
              </a:rPr>
              <a:t>    std::</a:t>
            </a:r>
            <a:r>
              <a:rPr lang="en-US" sz="1300" dirty="0" err="1">
                <a:latin typeface="Consolas" panose="020B0609020204030204" pitchFamily="49" charset="0"/>
              </a:rPr>
              <a:t>cin</a:t>
            </a:r>
            <a:r>
              <a:rPr lang="en-US" sz="1300" dirty="0">
                <a:latin typeface="Consolas" panose="020B0609020204030204" pitchFamily="49" charset="0"/>
              </a:rPr>
              <a:t> &gt;&gt; </a:t>
            </a:r>
            <a:r>
              <a:rPr lang="en-US" sz="1300" b="1" dirty="0" err="1">
                <a:solidFill>
                  <a:srgbClr val="FF0000"/>
                </a:solidFill>
                <a:latin typeface="Consolas" panose="020B0609020204030204" pitchFamily="49" charset="0"/>
              </a:rPr>
              <a:t>does_enjoy_monty_python</a:t>
            </a:r>
            <a:r>
              <a:rPr lang="en-US" sz="1300" dirty="0">
                <a:latin typeface="Consolas" panose="020B0609020204030204" pitchFamily="49" charset="0"/>
              </a:rPr>
              <a:t>;</a:t>
            </a:r>
          </a:p>
          <a:p>
            <a:pPr marL="1257300" lvl="3" indent="0">
              <a:buNone/>
            </a:pPr>
            <a:r>
              <a:rPr lang="en-US" sz="1300" dirty="0">
                <a:latin typeface="Consolas" panose="020B0609020204030204" pitchFamily="49" charset="0"/>
              </a:rPr>
              <a: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cout</a:t>
            </a:r>
            <a:r>
              <a:rPr lang="en-US" sz="1300" dirty="0">
                <a:latin typeface="Consolas" panose="020B0609020204030204" pitchFamily="49" charset="0"/>
              </a:rPr>
              <a:t> &lt;&lt; "Are you sick? " &lt;&lt; </a:t>
            </a:r>
            <a:r>
              <a:rPr lang="en-US" sz="1300" b="1" dirty="0" err="1">
                <a:solidFill>
                  <a:srgbClr val="FF0000"/>
                </a:solidFill>
                <a:latin typeface="Consolas" panose="020B0609020204030204" pitchFamily="49" charset="0"/>
              </a:rPr>
              <a:t>does_enjoy_monty_python</a:t>
            </a:r>
            <a:endParaRPr lang="en-US" sz="1300" b="1" dirty="0">
              <a:solidFill>
                <a:srgbClr val="FF0000"/>
              </a:solidFill>
              <a:latin typeface="Consolas" panose="020B0609020204030204" pitchFamily="49" charset="0"/>
            </a:endParaRPr>
          </a:p>
          <a:p>
            <a:pPr marL="1257300" lvl="3" indent="0">
              <a:buNone/>
            </a:pPr>
            <a:r>
              <a:rPr lang="en-US" sz="1300" dirty="0">
                <a:latin typeface="Consolas" panose="020B0609020204030204" pitchFamily="49" charset="0"/>
              </a:rPr>
              <a:t>              &lt;&lt;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endl</a:t>
            </a:r>
            <a:r>
              <a:rPr lang="en-US" sz="1300" dirty="0">
                <a:latin typeface="Consolas" panose="020B0609020204030204" pitchFamily="49" charset="0"/>
              </a:rPr>
              <a:t>;</a:t>
            </a:r>
          </a:p>
          <a:p>
            <a:pPr marL="1257300" lvl="3" indent="0">
              <a:buNone/>
            </a:pPr>
            <a:endParaRPr lang="en-US" sz="1300" dirty="0">
              <a:latin typeface="Consolas" panose="020B0609020204030204" pitchFamily="49" charset="0"/>
            </a:endParaRPr>
          </a:p>
          <a:p>
            <a:pPr marL="1257300" lvl="3" indent="0">
              <a:buNone/>
            </a:pPr>
            <a:r>
              <a:rPr lang="en-US" sz="1300" dirty="0">
                <a:latin typeface="Consolas" panose="020B0609020204030204" pitchFamily="49" charset="0"/>
              </a:rPr>
              <a:t>    return 0;</a:t>
            </a:r>
          </a:p>
          <a:p>
            <a:pPr marL="1257300" lvl="3" indent="0">
              <a:buNone/>
            </a:pPr>
            <a:r>
              <a:rPr lang="en-US" sz="1300" dirty="0">
                <a:latin typeface="Consolas" panose="020B0609020204030204" pitchFamily="49" charset="0"/>
              </a:rPr>
              <a:t>}</a:t>
            </a:r>
            <a:endParaRPr lang="en-CA" sz="13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6389119"/>
      </p:ext>
    </p:extLst>
  </p:cSld>
  <p:clrMapOvr>
    <a:masterClrMapping/>
  </p:clrMapOvr>
  <mc:AlternateContent xmlns:mc="http://schemas.openxmlformats.org/markup-compatibility/2006" xmlns:p14="http://schemas.microsoft.com/office/powerpoint/2010/main">
    <mc:Choice Requires="p14">
      <p:transition spd="slow" p14:dur="2000" advTm="22822"/>
    </mc:Choice>
    <mc:Fallback xmlns="">
      <p:transition spd="slow" advTm="2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Boolean values</a:t>
            </a:r>
          </a:p>
        </p:txBody>
      </p:sp>
      <p:sp>
        <p:nvSpPr>
          <p:cNvPr id="3" name="Content Placeholder 2"/>
          <p:cNvSpPr>
            <a:spLocks noGrp="1"/>
          </p:cNvSpPr>
          <p:nvPr>
            <p:ph idx="1"/>
          </p:nvPr>
        </p:nvSpPr>
        <p:spPr>
          <a:xfrm>
            <a:off x="457200" y="1600200"/>
            <a:ext cx="8579296" cy="4525963"/>
          </a:xfrm>
        </p:spPr>
        <p:txBody>
          <a:bodyPr/>
          <a:lstStyle/>
          <a:p>
            <a:r>
              <a:rPr lang="en-US" dirty="0"/>
              <a:t>The line </a:t>
            </a:r>
          </a:p>
          <a:p>
            <a:pPr marL="1257300" lvl="3" indent="0">
              <a:buNone/>
            </a:pPr>
            <a:r>
              <a:rPr lang="en-US" dirty="0">
                <a:latin typeface="Consolas" panose="020B0609020204030204" pitchFamily="49" charset="0"/>
              </a:rPr>
              <a:t>	bool </a:t>
            </a:r>
            <a:r>
              <a:rPr lang="en-US" dirty="0" err="1">
                <a:latin typeface="Consolas" panose="020B0609020204030204" pitchFamily="49" charset="0"/>
              </a:rPr>
              <a:t>does_enjoy_monty_python</a:t>
            </a:r>
            <a:r>
              <a:rPr lang="en-US" dirty="0">
                <a:latin typeface="Consolas" panose="020B0609020204030204" pitchFamily="49" charset="0"/>
              </a:rPr>
              <a:t>;</a:t>
            </a:r>
          </a:p>
          <a:p>
            <a:pPr marL="0" indent="0">
              <a:buNone/>
            </a:pPr>
            <a:r>
              <a:rPr lang="en-US" dirty="0"/>
              <a:t>      says to the compiler:</a:t>
            </a:r>
          </a:p>
          <a:p>
            <a:pPr lvl="1" algn="l"/>
            <a:r>
              <a:rPr lang="en-US" dirty="0"/>
              <a:t>The identifier </a:t>
            </a:r>
            <a:r>
              <a:rPr lang="en-US" dirty="0" err="1">
                <a:latin typeface="Consolas" panose="020B0609020204030204" pitchFamily="49" charset="0"/>
              </a:rPr>
              <a:t>does_enjoy_monty_python</a:t>
            </a:r>
            <a:r>
              <a:rPr lang="en-US" dirty="0"/>
              <a:t> is declared to be of</a:t>
            </a:r>
            <a:br>
              <a:rPr lang="en-US" dirty="0"/>
            </a:br>
            <a:r>
              <a:rPr lang="en-US" dirty="0"/>
              <a:t>type </a:t>
            </a:r>
            <a:r>
              <a:rPr lang="en-US" dirty="0">
                <a:latin typeface="Consolas" panose="020B0609020204030204" pitchFamily="49" charset="0"/>
              </a:rPr>
              <a:t>bool</a:t>
            </a:r>
          </a:p>
          <a:p>
            <a:pPr lvl="2"/>
            <a:r>
              <a:rPr lang="en-US" dirty="0"/>
              <a:t>A Boolean value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6926642"/>
      </p:ext>
    </p:extLst>
  </p:cSld>
  <p:clrMapOvr>
    <a:masterClrMapping/>
  </p:clrMapOvr>
  <mc:AlternateContent xmlns:mc="http://schemas.openxmlformats.org/markup-compatibility/2006" xmlns:p14="http://schemas.microsoft.com/office/powerpoint/2010/main">
    <mc:Choice Requires="p14">
      <p:transition spd="slow" p14:dur="2000" advTm="15707"/>
    </mc:Choice>
    <mc:Fallback xmlns="">
      <p:transition spd="slow" advTm="1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a:t>
            </a:r>
            <a:endParaRPr lang="en-CA" dirty="0"/>
          </a:p>
        </p:txBody>
      </p:sp>
      <p:sp>
        <p:nvSpPr>
          <p:cNvPr id="3" name="Content Placeholder 2"/>
          <p:cNvSpPr>
            <a:spLocks noGrp="1"/>
          </p:cNvSpPr>
          <p:nvPr>
            <p:ph idx="1"/>
          </p:nvPr>
        </p:nvSpPr>
        <p:spPr/>
        <p:txBody>
          <a:bodyPr/>
          <a:lstStyle/>
          <a:p>
            <a:r>
              <a:rPr lang="en-CA" dirty="0"/>
              <a:t>The type tells the compiler how the value is to be stored in memory</a:t>
            </a:r>
          </a:p>
          <a:p>
            <a:pPr lvl="1"/>
            <a:r>
              <a:rPr lang="en-US" dirty="0"/>
              <a:t>We will see later how these values are stored</a:t>
            </a:r>
          </a:p>
          <a:p>
            <a:pPr lvl="1" algn="l"/>
            <a:r>
              <a:rPr lang="en-US" dirty="0"/>
              <a:t>For example, the type </a:t>
            </a:r>
            <a:r>
              <a:rPr lang="en-US" dirty="0" err="1">
                <a:latin typeface="Consolas" panose="020B0609020204030204" pitchFamily="49" charset="0"/>
              </a:rPr>
              <a:t>int</a:t>
            </a:r>
            <a:r>
              <a:rPr lang="en-US" dirty="0"/>
              <a:t> allows you to store any integer from </a:t>
            </a:r>
            <a:br>
              <a:rPr lang="en-US" dirty="0"/>
            </a:br>
            <a:r>
              <a:rPr lang="en-US" dirty="0">
                <a:latin typeface="Consolas" panose="020B0609020204030204" pitchFamily="49" charset="0"/>
                <a:ea typeface="Tahoma" panose="020B0604030504040204" pitchFamily="34" charset="0"/>
                <a:cs typeface="Tahoma" panose="020B0604030504040204" pitchFamily="34" charset="0"/>
              </a:rPr>
              <a:t>-2147483648</a:t>
            </a:r>
            <a:r>
              <a:rPr lang="en-US" dirty="0"/>
              <a:t> up to </a:t>
            </a:r>
            <a:r>
              <a:rPr lang="en-US" dirty="0">
                <a:latin typeface="Consolas" panose="020B0609020204030204" pitchFamily="49" charset="0"/>
              </a:rPr>
              <a:t>2147483647</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2854970"/>
      </p:ext>
    </p:extLst>
  </p:cSld>
  <p:clrMapOvr>
    <a:masterClrMapping/>
  </p:clrMapOvr>
  <mc:AlternateContent xmlns:mc="http://schemas.openxmlformats.org/markup-compatibility/2006" xmlns:p14="http://schemas.microsoft.com/office/powerpoint/2010/main">
    <mc:Choice Requires="p14">
      <p:transition spd="slow" p14:dur="2000" advTm="23023"/>
    </mc:Choice>
    <mc:Fallback xmlns="">
      <p:transition spd="slow" advTm="2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comments</a:t>
            </a:r>
            <a:endParaRPr lang="en-CA" dirty="0"/>
          </a:p>
        </p:txBody>
      </p:sp>
      <p:sp>
        <p:nvSpPr>
          <p:cNvPr id="3" name="Content Placeholder 2"/>
          <p:cNvSpPr>
            <a:spLocks noGrp="1"/>
          </p:cNvSpPr>
          <p:nvPr>
            <p:ph idx="1"/>
          </p:nvPr>
        </p:nvSpPr>
        <p:spPr/>
        <p:txBody>
          <a:bodyPr/>
          <a:lstStyle/>
          <a:p>
            <a:pPr algn="l"/>
            <a:r>
              <a:rPr lang="en-US" dirty="0"/>
              <a:t>These temporary local values are lost when the function</a:t>
            </a:r>
            <a:br>
              <a:rPr lang="en-US" dirty="0"/>
            </a:br>
            <a:r>
              <a:rPr lang="en-US" dirty="0"/>
              <a:t> </a:t>
            </a:r>
            <a:r>
              <a:rPr lang="en-US" dirty="0">
                <a:latin typeface="Consolas" panose="020B0609020204030204" pitchFamily="49" charset="0"/>
              </a:rPr>
              <a:t>main()</a:t>
            </a:r>
            <a:r>
              <a:rPr lang="en-US" dirty="0"/>
              <a:t> exits</a:t>
            </a:r>
          </a:p>
          <a:p>
            <a:pPr lvl="1"/>
            <a:r>
              <a:rPr lang="en-US" dirty="0"/>
              <a:t>Later, we will see how we can modify and use local variables</a:t>
            </a:r>
          </a:p>
          <a:p>
            <a:pPr lvl="1"/>
            <a:r>
              <a:rPr lang="en-US" dirty="0"/>
              <a:t>We will also discuss when we can use local variables, or their </a:t>
            </a:r>
            <a:r>
              <a:rPr lang="en-US" i="1" dirty="0"/>
              <a:t>scope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7466129"/>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pPr algn="l"/>
            <a:r>
              <a:rPr lang="en-CA" dirty="0"/>
              <a:t>Following this lesson, you now:</a:t>
            </a:r>
          </a:p>
          <a:p>
            <a:pPr lvl="1" algn="l"/>
            <a:r>
              <a:rPr lang="en-CA" dirty="0"/>
              <a:t>Understand the need for local variables</a:t>
            </a:r>
          </a:p>
          <a:p>
            <a:pPr lvl="1" algn="l"/>
            <a:r>
              <a:rPr lang="en-US" dirty="0"/>
              <a:t>Know that each local variable</a:t>
            </a:r>
          </a:p>
          <a:p>
            <a:pPr lvl="2"/>
            <a:r>
              <a:rPr lang="en-US" dirty="0"/>
              <a:t>Has a type</a:t>
            </a:r>
          </a:p>
          <a:p>
            <a:pPr lvl="2"/>
            <a:r>
              <a:rPr lang="en-US" dirty="0"/>
              <a:t>Must be declared before it is used</a:t>
            </a:r>
            <a:endParaRPr lang="en-CA" dirty="0"/>
          </a:p>
          <a:p>
            <a:pPr lvl="1" algn="l"/>
            <a:r>
              <a:rPr lang="en-CA" dirty="0"/>
              <a:t>Know how to get data from they keyboard</a:t>
            </a:r>
          </a:p>
          <a:p>
            <a:pPr lvl="1" algn="l"/>
            <a:r>
              <a:rPr lang="en-CA" dirty="0"/>
              <a:t>Know how to refer to the value stored in a local variable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44413"/>
    </mc:Choice>
    <mc:Fallback xmlns="">
      <p:transition spd="slow" advTm="4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Introduce the need for temporary memory storage</a:t>
            </a:r>
          </a:p>
          <a:p>
            <a:pPr lvl="1"/>
            <a:r>
              <a:rPr lang="en-CA" dirty="0"/>
              <a:t>Show how to get user input</a:t>
            </a:r>
          </a:p>
          <a:p>
            <a:pPr lvl="1"/>
            <a:r>
              <a:rPr lang="en-US" dirty="0"/>
              <a:t>Use the locally stored data in output</a:t>
            </a:r>
          </a:p>
          <a:p>
            <a:pPr lvl="1"/>
            <a:r>
              <a:rPr lang="en-US" dirty="0"/>
              <a:t>Introduce appropriate terminology</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20087"/>
    </mc:Choice>
    <mc:Fallback xmlns="">
      <p:transition spd="slow" advTm="2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Wikipedia,</a:t>
            </a:r>
          </a:p>
          <a:p>
            <a:pPr marL="0" indent="0">
              <a:buNone/>
            </a:pPr>
            <a:r>
              <a:rPr lang="en-CA" sz="1800" dirty="0"/>
              <a:t>	</a:t>
            </a:r>
            <a:r>
              <a:rPr lang="en-CA" sz="1800" dirty="0">
                <a:hlinkClick r:id="rId4"/>
              </a:rPr>
              <a:t>https://en.wikipedia.org/wiki/Local_variable</a:t>
            </a:r>
            <a:r>
              <a:rPr lang="en-CA" sz="1800"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595"/>
    </mc:Choice>
    <mc:Fallback xmlns="">
      <p:transition spd="slow" advTm="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Acknowledgements</a:t>
            </a:r>
          </a:p>
        </p:txBody>
      </p:sp>
      <p:sp>
        <p:nvSpPr>
          <p:cNvPr id="3" name="Content Placeholder 2"/>
          <p:cNvSpPr>
            <a:spLocks noGrp="1"/>
          </p:cNvSpPr>
          <p:nvPr>
            <p:ph idx="1"/>
          </p:nvPr>
        </p:nvSpPr>
        <p:spPr/>
        <p:txBody>
          <a:bodyPr>
            <a:normAutofit/>
          </a:bodyPr>
          <a:lstStyle/>
          <a:p>
            <a:pPr marL="0" indent="0">
              <a:buNone/>
            </a:pPr>
            <a:r>
              <a:rPr lang="en-CA" sz="1800" dirty="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5428049"/>
      </p:ext>
    </p:extLst>
  </p:cSld>
  <p:clrMapOvr>
    <a:masterClrMapping/>
  </p:clrMapOvr>
  <mc:AlternateContent xmlns:mc="http://schemas.openxmlformats.org/markup-compatibility/2006" xmlns:p14="http://schemas.microsoft.com/office/powerpoint/2010/main">
    <mc:Choice Requires="p14">
      <p:transition spd="slow" p14:dur="2000" advTm="1714"/>
    </mc:Choice>
    <mc:Fallback xmlns="">
      <p:transition spd="slow" advTm="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36"/>
    </mc:Choice>
    <mc:Fallback xmlns="">
      <p:transition spd="slow" advTm="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456"/>
    </mc:Choice>
    <mc:Fallback xmlns="">
      <p:transition spd="slow" advTm="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Background</a:t>
            </a:r>
          </a:p>
        </p:txBody>
      </p:sp>
      <p:sp>
        <p:nvSpPr>
          <p:cNvPr id="3" name="Content Placeholder 2"/>
          <p:cNvSpPr>
            <a:spLocks noGrp="1"/>
          </p:cNvSpPr>
          <p:nvPr>
            <p:ph idx="1"/>
          </p:nvPr>
        </p:nvSpPr>
        <p:spPr/>
        <p:txBody>
          <a:bodyPr/>
          <a:lstStyle/>
          <a:p>
            <a:pPr algn="l"/>
            <a:r>
              <a:rPr lang="en-CA" dirty="0"/>
              <a:t>Literal data must be hard-coded into the program before it is compiled</a:t>
            </a:r>
          </a:p>
          <a:p>
            <a:pPr lvl="1"/>
            <a:r>
              <a:rPr lang="en-US" dirty="0"/>
              <a:t>This is useless if the program is to react to different input</a:t>
            </a:r>
          </a:p>
          <a:p>
            <a:pPr lvl="1"/>
            <a:r>
              <a:rPr lang="en-US" dirty="0"/>
              <a:t>For now, we will access data from the keyboard</a:t>
            </a:r>
          </a:p>
          <a:p>
            <a:pPr lvl="2" algn="l"/>
            <a:r>
              <a:rPr lang="en-US" dirty="0"/>
              <a:t>Data can also be accessed from sensors and through other communication networks</a:t>
            </a:r>
          </a:p>
          <a:p>
            <a:pPr lvl="1"/>
            <a:endParaRPr lang="en-US" dirty="0"/>
          </a:p>
          <a:p>
            <a:r>
              <a:rPr lang="en-US" dirty="0"/>
              <a:t>Data will be stored in </a:t>
            </a:r>
            <a:r>
              <a:rPr lang="en-US" i="1" dirty="0"/>
              <a:t>local variables</a:t>
            </a:r>
            <a:endParaRPr lang="en-US" dirty="0"/>
          </a:p>
          <a:p>
            <a:pPr lvl="1"/>
            <a:r>
              <a:rPr lang="en-US" dirty="0"/>
              <a:t>We will start by seeing how we can temporarily store:</a:t>
            </a:r>
            <a:endParaRPr lang="en-CA" dirty="0"/>
          </a:p>
          <a:p>
            <a:pPr lvl="2"/>
            <a:r>
              <a:rPr lang="en-CA" dirty="0"/>
              <a:t>Integers</a:t>
            </a:r>
          </a:p>
          <a:p>
            <a:pPr lvl="2"/>
            <a:r>
              <a:rPr lang="en-CA" dirty="0"/>
              <a:t>Characters</a:t>
            </a:r>
          </a:p>
          <a:p>
            <a:pPr lvl="2"/>
            <a:r>
              <a:rPr lang="en-CA" dirty="0"/>
              <a:t>Strings</a:t>
            </a:r>
          </a:p>
          <a:p>
            <a:pPr lvl="2"/>
            <a:r>
              <a:rPr lang="en-CA" dirty="0"/>
              <a:t>Floating-point numbers</a:t>
            </a:r>
          </a:p>
          <a:p>
            <a:pPr lvl="2"/>
            <a:r>
              <a:rPr lang="en-CA" dirty="0"/>
              <a:t>Boolean </a:t>
            </a:r>
          </a:p>
          <a:p>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xmlns:p14="http://schemas.microsoft.com/office/powerpoint/2010/main">
    <mc:Choice Requires="p14">
      <p:transition spd="slow" p14:dur="2000" advTm="84549"/>
    </mc:Choice>
    <mc:Fallback xmlns="">
      <p:transition spd="slow" advTm="8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Integers</a:t>
            </a:r>
          </a:p>
        </p:txBody>
      </p:sp>
      <p:sp>
        <p:nvSpPr>
          <p:cNvPr id="3" name="Content Placeholder 2"/>
          <p:cNvSpPr>
            <a:spLocks noGrp="1"/>
          </p:cNvSpPr>
          <p:nvPr>
            <p:ph idx="1"/>
          </p:nvPr>
        </p:nvSpPr>
        <p:spPr/>
        <p:txBody>
          <a:bodyPr/>
          <a:lstStyle/>
          <a:p>
            <a:r>
              <a:rPr lang="en-US" dirty="0"/>
              <a:t>The following program allows the user to enter an integer:</a:t>
            </a:r>
          </a:p>
          <a:p>
            <a:pPr marL="1257300" lvl="3" indent="0">
              <a:buNone/>
            </a:pPr>
            <a:r>
              <a:rPr lang="en-US" sz="1600" dirty="0">
                <a:latin typeface="Consolas" panose="020B0609020204030204" pitchFamily="49" charset="0"/>
              </a:rPr>
              <a:t>#include &lt;</a:t>
            </a:r>
            <a:r>
              <a:rPr lang="en-US" sz="1600" dirty="0" err="1">
                <a:latin typeface="Consolas" panose="020B0609020204030204" pitchFamily="49" charset="0"/>
              </a:rPr>
              <a:t>iostream</a:t>
            </a:r>
            <a:r>
              <a:rPr lang="en-US" sz="1600" dirty="0">
                <a:latin typeface="Consolas" panose="020B0609020204030204" pitchFamily="49" charset="0"/>
              </a:rPr>
              <a:t>&gt;</a:t>
            </a:r>
          </a:p>
          <a:p>
            <a:pPr marL="1257300" lvl="3" indent="0">
              <a:buNone/>
            </a:pPr>
            <a:endParaRPr lang="en-US" sz="1600" dirty="0">
              <a:latin typeface="Consolas" panose="020B0609020204030204" pitchFamily="49" charset="0"/>
            </a:endParaRPr>
          </a:p>
          <a:p>
            <a:pPr marL="1257300" lvl="3" indent="0">
              <a:buNone/>
            </a:pPr>
            <a:r>
              <a:rPr lang="en-US" sz="1600" dirty="0">
                <a:solidFill>
                  <a:srgbClr val="0070C0"/>
                </a:solidFill>
                <a:latin typeface="Consolas" panose="020B0609020204030204" pitchFamily="49" charset="0"/>
              </a:rPr>
              <a:t>// Function declarations</a:t>
            </a:r>
          </a:p>
          <a:p>
            <a:pPr marL="1257300" lvl="3" indent="0">
              <a:buNone/>
            </a:pPr>
            <a:r>
              <a:rPr lang="en-US" sz="1600" dirty="0" err="1">
                <a:latin typeface="Consolas" panose="020B0609020204030204" pitchFamily="49" charset="0"/>
              </a:rPr>
              <a:t>int</a:t>
            </a:r>
            <a:r>
              <a:rPr lang="en-US" sz="1600" dirty="0">
                <a:latin typeface="Consolas" panose="020B0609020204030204" pitchFamily="49" charset="0"/>
              </a:rPr>
              <a:t> main();</a:t>
            </a:r>
          </a:p>
          <a:p>
            <a:pPr marL="1257300" lvl="3" indent="0">
              <a:buNone/>
            </a:pPr>
            <a:endParaRPr lang="en-US" sz="1600" dirty="0">
              <a:latin typeface="Consolas" panose="020B0609020204030204" pitchFamily="49" charset="0"/>
            </a:endParaRPr>
          </a:p>
          <a:p>
            <a:pPr marL="1257300" lvl="3" indent="0">
              <a:buNone/>
            </a:pPr>
            <a:r>
              <a:rPr lang="en-US" sz="1600" dirty="0">
                <a:solidFill>
                  <a:srgbClr val="0070C0"/>
                </a:solidFill>
                <a:latin typeface="Consolas" panose="020B0609020204030204" pitchFamily="49" charset="0"/>
              </a:rPr>
              <a:t>// Function definitions</a:t>
            </a:r>
          </a:p>
          <a:p>
            <a:pPr marL="1257300" lvl="3"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1257300" lvl="3" indent="0">
              <a:buNone/>
            </a:pPr>
            <a:r>
              <a:rPr lang="en-US" sz="1600" dirty="0">
                <a:solidFill>
                  <a:srgbClr val="0070C0"/>
                </a:solidFill>
                <a:latin typeface="Consolas" panose="020B0609020204030204" pitchFamily="49" charset="0"/>
              </a:rPr>
              <a:t>    // Local variable declaration</a:t>
            </a:r>
          </a:p>
          <a:p>
            <a:pPr marL="1257300" lvl="3" indent="0">
              <a:buNone/>
            </a:pPr>
            <a:r>
              <a:rPr lang="en-US" sz="1600" dirty="0">
                <a:latin typeface="Consolas" panose="020B0609020204030204" pitchFamily="49" charset="0"/>
              </a:rPr>
              <a:t>    </a:t>
            </a:r>
            <a:r>
              <a:rPr lang="en-US" sz="1600" b="1" dirty="0" err="1">
                <a:solidFill>
                  <a:srgbClr val="FF0000"/>
                </a:solidFill>
                <a:latin typeface="Consolas" panose="020B0609020204030204" pitchFamily="49" charset="0"/>
              </a:rPr>
              <a:t>int</a:t>
            </a:r>
            <a:r>
              <a:rPr lang="en-US" sz="1600" b="1" dirty="0">
                <a:solidFill>
                  <a:srgbClr val="FF0000"/>
                </a:solidFill>
                <a:latin typeface="Consolas" panose="020B0609020204030204" pitchFamily="49" charset="0"/>
              </a:rPr>
              <a:t> n</a:t>
            </a:r>
            <a:r>
              <a:rPr lang="en-US" sz="1600" dirty="0">
                <a:latin typeface="Consolas" panose="020B0609020204030204" pitchFamily="49" charset="0"/>
              </a:rPr>
              <a:t>;</a:t>
            </a:r>
          </a:p>
          <a:p>
            <a:pPr marL="1257300" lvl="3" indent="0">
              <a:buNone/>
            </a:pPr>
            <a:endParaRPr lang="en-US" sz="1600" dirty="0">
              <a:latin typeface="Consolas" panose="020B0609020204030204" pitchFamily="49" charset="0"/>
            </a:endParaRPr>
          </a:p>
          <a:p>
            <a:pPr marL="1257300" lvl="3"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"Enter an integer: ";</a:t>
            </a:r>
          </a:p>
          <a:p>
            <a:pPr marL="1257300" lvl="3"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cin</a:t>
            </a:r>
            <a:r>
              <a:rPr lang="en-US" sz="1600" dirty="0">
                <a:latin typeface="Consolas" panose="020B0609020204030204" pitchFamily="49" charset="0"/>
              </a:rPr>
              <a:t> &gt;&gt; </a:t>
            </a:r>
            <a:r>
              <a:rPr lang="en-US" sz="1600" b="1" dirty="0">
                <a:solidFill>
                  <a:srgbClr val="FF0000"/>
                </a:solidFill>
                <a:latin typeface="Consolas" panose="020B0609020204030204" pitchFamily="49" charset="0"/>
              </a:rPr>
              <a:t>n</a:t>
            </a:r>
            <a:r>
              <a:rPr lang="en-US" sz="1600" dirty="0">
                <a:latin typeface="Consolas" panose="020B0609020204030204" pitchFamily="49" charset="0"/>
              </a:rPr>
              <a:t>;</a:t>
            </a:r>
          </a:p>
          <a:p>
            <a:pPr marL="1257300" lvl="3"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"You entered " &lt;&lt; </a:t>
            </a:r>
            <a:r>
              <a:rPr lang="en-US" sz="1600" b="1" dirty="0">
                <a:solidFill>
                  <a:srgbClr val="FF0000"/>
                </a:solidFill>
                <a:latin typeface="Consolas" panose="020B0609020204030204" pitchFamily="49" charset="0"/>
              </a:rPr>
              <a:t>n</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1257300" lvl="3" indent="0">
              <a:buNone/>
            </a:pPr>
            <a:endParaRPr lang="en-US" sz="1600" dirty="0">
              <a:latin typeface="Consolas" panose="020B0609020204030204" pitchFamily="49" charset="0"/>
            </a:endParaRPr>
          </a:p>
          <a:p>
            <a:pPr marL="1257300" lvl="3" indent="0">
              <a:buNone/>
            </a:pPr>
            <a:r>
              <a:rPr lang="en-US" sz="1600" dirty="0">
                <a:latin typeface="Consolas" panose="020B0609020204030204" pitchFamily="49" charset="0"/>
              </a:rPr>
              <a:t>    return 0;</a:t>
            </a:r>
          </a:p>
          <a:p>
            <a:pPr marL="1257300" lvl="3" indent="0">
              <a:buNone/>
            </a:pPr>
            <a:r>
              <a:rPr lang="en-US" sz="1600" dirty="0">
                <a:latin typeface="Consolas" panose="020B0609020204030204" pitchFamily="49" charset="0"/>
              </a:rPr>
              <a:t>}</a:t>
            </a:r>
            <a:endParaRPr lang="en-CA"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827751"/>
      </p:ext>
    </p:extLst>
  </p:cSld>
  <p:clrMapOvr>
    <a:masterClrMapping/>
  </p:clrMapOvr>
  <mc:AlternateContent xmlns:mc="http://schemas.openxmlformats.org/markup-compatibility/2006" xmlns:p14="http://schemas.microsoft.com/office/powerpoint/2010/main">
    <mc:Choice Requires="p14">
      <p:transition spd="slow" p14:dur="2000" advTm="14256"/>
    </mc:Choice>
    <mc:Fallback xmlns="">
      <p:transition spd="slow"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Integers</a:t>
            </a:r>
          </a:p>
        </p:txBody>
      </p:sp>
      <p:sp>
        <p:nvSpPr>
          <p:cNvPr id="3" name="Content Placeholder 2"/>
          <p:cNvSpPr>
            <a:spLocks noGrp="1"/>
          </p:cNvSpPr>
          <p:nvPr>
            <p:ph idx="1"/>
          </p:nvPr>
        </p:nvSpPr>
        <p:spPr/>
        <p:txBody>
          <a:bodyPr/>
          <a:lstStyle/>
          <a:p>
            <a:r>
              <a:rPr lang="en-US" dirty="0"/>
              <a:t>The line </a:t>
            </a:r>
          </a:p>
          <a:p>
            <a:pPr marL="1257300" lvl="3" indent="0">
              <a:buNone/>
            </a:pPr>
            <a:r>
              <a:rPr lang="en-US" dirty="0">
                <a:latin typeface="Consolas" panose="020B0609020204030204" pitchFamily="49" charset="0"/>
              </a:rPr>
              <a:t>     // Local variable declaration</a:t>
            </a:r>
          </a:p>
          <a:p>
            <a:pPr marL="1257300" lvl="3"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n;</a:t>
            </a:r>
          </a:p>
          <a:p>
            <a:pPr marL="0" indent="0">
              <a:buNone/>
            </a:pPr>
            <a:r>
              <a:rPr lang="en-US" dirty="0"/>
              <a:t>      says to the compiler:</a:t>
            </a:r>
          </a:p>
          <a:p>
            <a:pPr lvl="1"/>
            <a:r>
              <a:rPr lang="en-US" dirty="0"/>
              <a:t>The identifier </a:t>
            </a:r>
            <a:r>
              <a:rPr lang="en-US" dirty="0">
                <a:latin typeface="Consolas" panose="020B0609020204030204" pitchFamily="49" charset="0"/>
              </a:rPr>
              <a:t>n</a:t>
            </a:r>
            <a:r>
              <a:rPr lang="en-US" dirty="0"/>
              <a:t> will be used to temporarily store an integer value</a:t>
            </a:r>
          </a:p>
          <a:p>
            <a:pPr lvl="1"/>
            <a:r>
              <a:rPr lang="en-US" dirty="0"/>
              <a:t>It is referred to as a </a:t>
            </a:r>
            <a:r>
              <a:rPr lang="en-US" i="1" dirty="0"/>
              <a:t>local variable</a:t>
            </a:r>
            <a:endParaRPr lang="en-US" dirty="0"/>
          </a:p>
          <a:p>
            <a:pPr lvl="1"/>
            <a:endParaRPr lang="en-US" dirty="0">
              <a:latin typeface="Consolas" panose="020B0609020204030204" pitchFamily="49" charset="0"/>
            </a:endParaRPr>
          </a:p>
          <a:p>
            <a:r>
              <a:rPr lang="en-US" dirty="0"/>
              <a:t>The identifier </a:t>
            </a:r>
            <a:r>
              <a:rPr lang="en-US" dirty="0" err="1">
                <a:latin typeface="Consolas" panose="020B0609020204030204" pitchFamily="49" charset="0"/>
              </a:rPr>
              <a:t>int</a:t>
            </a:r>
            <a:r>
              <a:rPr lang="en-US" dirty="0"/>
              <a:t> is a </a:t>
            </a:r>
            <a:r>
              <a:rPr lang="en-US" i="1" dirty="0"/>
              <a:t>keyword</a:t>
            </a:r>
            <a:r>
              <a:rPr lang="en-US" dirty="0"/>
              <a:t>:</a:t>
            </a:r>
          </a:p>
          <a:p>
            <a:pPr lvl="1"/>
            <a:r>
              <a:rPr lang="en-US" dirty="0"/>
              <a:t>This is reserved by C++ to allow you to specify what an identifier can store</a:t>
            </a:r>
          </a:p>
          <a:p>
            <a:pPr lvl="1"/>
            <a:r>
              <a:rPr lang="en-US" dirty="0"/>
              <a:t>The keyword </a:t>
            </a:r>
            <a:r>
              <a:rPr lang="en-US" dirty="0" err="1">
                <a:latin typeface="Consolas" panose="020B0609020204030204" pitchFamily="49" charset="0"/>
              </a:rPr>
              <a:t>int</a:t>
            </a:r>
            <a:r>
              <a:rPr lang="en-US" dirty="0"/>
              <a:t> describes the </a:t>
            </a:r>
            <a:r>
              <a:rPr lang="en-US" i="1" dirty="0"/>
              <a:t>type</a:t>
            </a:r>
            <a:r>
              <a:rPr lang="en-US" dirty="0"/>
              <a:t> of the local variable</a:t>
            </a:r>
          </a:p>
          <a:p>
            <a:pPr lvl="2"/>
            <a:r>
              <a:rPr lang="en-US" dirty="0"/>
              <a:t>In this case, an integer</a:t>
            </a:r>
          </a:p>
          <a:p>
            <a:pPr lvl="1"/>
            <a:r>
              <a:rPr lang="en-US" dirty="0"/>
              <a:t>We are </a:t>
            </a:r>
            <a:r>
              <a:rPr lang="en-US" i="1" dirty="0"/>
              <a:t>declaring </a:t>
            </a:r>
            <a:r>
              <a:rPr lang="en-US" dirty="0">
                <a:latin typeface="Consolas" panose="020B0609020204030204" pitchFamily="49" charset="0"/>
              </a:rPr>
              <a:t>n</a:t>
            </a:r>
            <a:r>
              <a:rPr lang="en-US" dirty="0"/>
              <a:t> to be of type </a:t>
            </a:r>
            <a:r>
              <a:rPr lang="en-US" dirty="0" err="1">
                <a:latin typeface="Consolas" panose="020B0609020204030204" pitchFamily="49" charset="0"/>
              </a:rPr>
              <a:t>int</a:t>
            </a:r>
            <a:endParaRPr lang="en-US" dirty="0">
              <a:latin typeface="Consolas" panose="020B0609020204030204" pitchFamily="49" charset="0"/>
            </a:endParaRPr>
          </a:p>
          <a:p>
            <a:pPr lvl="2"/>
            <a:r>
              <a:rPr lang="en-US" dirty="0"/>
              <a:t>A variable must be declared before it is used</a:t>
            </a:r>
            <a:endParaRPr lang="en-US" dirty="0">
              <a:latin typeface="Consolas" panose="020B0609020204030204" pitchFamily="49" charset="0"/>
            </a:endParaRPr>
          </a:p>
          <a:p>
            <a:pPr lvl="1"/>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5927060"/>
      </p:ext>
    </p:extLst>
  </p:cSld>
  <p:clrMapOvr>
    <a:masterClrMapping/>
  </p:clrMapOvr>
  <mc:AlternateContent xmlns:mc="http://schemas.openxmlformats.org/markup-compatibility/2006" xmlns:p14="http://schemas.microsoft.com/office/powerpoint/2010/main">
    <mc:Choice Requires="p14">
      <p:transition spd="slow" p14:dur="2000" advTm="61428"/>
    </mc:Choice>
    <mc:Fallback xmlns="">
      <p:transition spd="slow" advTm="6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Integers</a:t>
            </a:r>
          </a:p>
        </p:txBody>
      </p:sp>
      <p:sp>
        <p:nvSpPr>
          <p:cNvPr id="3" name="Content Placeholder 2"/>
          <p:cNvSpPr>
            <a:spLocks noGrp="1"/>
          </p:cNvSpPr>
          <p:nvPr>
            <p:ph idx="1"/>
          </p:nvPr>
        </p:nvSpPr>
        <p:spPr/>
        <p:txBody>
          <a:bodyPr/>
          <a:lstStyle/>
          <a:p>
            <a:r>
              <a:rPr lang="en-US" dirty="0"/>
              <a:t>The line </a:t>
            </a:r>
          </a:p>
          <a:p>
            <a:pPr marL="1257300" lvl="3"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cin</a:t>
            </a:r>
            <a:r>
              <a:rPr lang="en-US" dirty="0">
                <a:latin typeface="Consolas" panose="020B0609020204030204" pitchFamily="49" charset="0"/>
              </a:rPr>
              <a:t> &gt;&gt; n;</a:t>
            </a:r>
          </a:p>
          <a:p>
            <a:pPr marL="0" indent="0">
              <a:buNone/>
            </a:pPr>
            <a:r>
              <a:rPr lang="en-US" dirty="0"/>
              <a:t>      says to the compiler:</a:t>
            </a:r>
          </a:p>
          <a:p>
            <a:pPr lvl="1" algn="l"/>
            <a:r>
              <a:rPr lang="en-US" dirty="0"/>
              <a:t>Call an appropriate subroutine to wait for the user to enter an integer and assign that value to </a:t>
            </a:r>
            <a:r>
              <a:rPr lang="en-US" dirty="0">
                <a:latin typeface="Consolas" panose="020B0609020204030204" pitchFamily="49" charset="0"/>
              </a:rPr>
              <a:t>n</a:t>
            </a:r>
          </a:p>
        </p:txBody>
      </p:sp>
      <p:sp>
        <p:nvSpPr>
          <p:cNvPr id="6" name="Rectangle 5"/>
          <p:cNvSpPr/>
          <p:nvPr/>
        </p:nvSpPr>
        <p:spPr>
          <a:xfrm>
            <a:off x="3654188" y="4279155"/>
            <a:ext cx="5273788" cy="2462213"/>
          </a:xfrm>
          <a:prstGeom prst="rect">
            <a:avLst/>
          </a:prstGeom>
        </p:spPr>
        <p:txBody>
          <a:bodyPr wrap="square">
            <a:spAutoFit/>
          </a:bodyPr>
          <a:lstStyle/>
          <a:p>
            <a:pPr indent="-114300"/>
            <a:r>
              <a:rPr lang="en-US" sz="1400" dirty="0">
                <a:solidFill>
                  <a:srgbClr val="0070C0"/>
                </a:solidFill>
                <a:latin typeface="Consolas" panose="020B0609020204030204" pitchFamily="49" charset="0"/>
              </a:rPr>
              <a:t>// Function definitions</a:t>
            </a:r>
          </a:p>
          <a:p>
            <a:pPr indent="-114300"/>
            <a:r>
              <a:rPr lang="en-US" sz="1400" dirty="0" err="1">
                <a:latin typeface="Consolas" panose="020B0609020204030204" pitchFamily="49" charset="0"/>
              </a:rPr>
              <a:t>int</a:t>
            </a:r>
            <a:r>
              <a:rPr lang="en-US" sz="1400" dirty="0">
                <a:latin typeface="Consolas" panose="020B0609020204030204" pitchFamily="49" charset="0"/>
              </a:rPr>
              <a:t> main() {</a:t>
            </a:r>
          </a:p>
          <a:p>
            <a:pPr indent="-114300"/>
            <a:r>
              <a:rPr lang="en-US" sz="1400" dirty="0">
                <a:solidFill>
                  <a:srgbClr val="0070C0"/>
                </a:solidFill>
                <a:latin typeface="Consolas" panose="020B0609020204030204" pitchFamily="49" charset="0"/>
              </a:rPr>
              <a:t>    // Local variable declaration</a:t>
            </a:r>
          </a:p>
          <a:p>
            <a:pPr indent="-114300"/>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n;</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an integer: ";</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n;</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"You entered " &lt;&lt; n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return 0;</a:t>
            </a:r>
          </a:p>
          <a:p>
            <a:pPr indent="-114300"/>
            <a:r>
              <a:rPr lang="en-US" sz="1400" dirty="0">
                <a:latin typeface="Consolas" panose="020B0609020204030204" pitchFamily="49" charset="0"/>
              </a:rPr>
              <a:t>}</a:t>
            </a:r>
            <a:endParaRPr lang="en-CA" sz="1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5677494"/>
      </p:ext>
    </p:extLst>
  </p:cSld>
  <p:clrMapOvr>
    <a:masterClrMapping/>
  </p:clrMapOvr>
  <mc:AlternateContent xmlns:mc="http://schemas.openxmlformats.org/markup-compatibility/2006" xmlns:p14="http://schemas.microsoft.com/office/powerpoint/2010/main">
    <mc:Choice Requires="p14">
      <p:transition spd="slow" p14:dur="2000" advTm="21597"/>
    </mc:Choice>
    <mc:Fallback xmlns="">
      <p:transition spd="slow" advTm="21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Integers</a:t>
            </a:r>
          </a:p>
        </p:txBody>
      </p:sp>
      <p:sp>
        <p:nvSpPr>
          <p:cNvPr id="3" name="Content Placeholder 2"/>
          <p:cNvSpPr>
            <a:spLocks noGrp="1"/>
          </p:cNvSpPr>
          <p:nvPr>
            <p:ph idx="1"/>
          </p:nvPr>
        </p:nvSpPr>
        <p:spPr/>
        <p:txBody>
          <a:bodyPr/>
          <a:lstStyle/>
          <a:p>
            <a:r>
              <a:rPr lang="en-US" dirty="0"/>
              <a:t>The line </a:t>
            </a:r>
          </a:p>
          <a:p>
            <a:pPr marL="1257300" lvl="3"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"You entered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0" indent="0">
              <a:buNone/>
            </a:pPr>
            <a:r>
              <a:rPr lang="en-US" dirty="0"/>
              <a:t>      says to the compiler:</a:t>
            </a:r>
          </a:p>
          <a:p>
            <a:pPr lvl="1" algn="l"/>
            <a:r>
              <a:rPr lang="en-US" dirty="0"/>
              <a:t>Print the string </a:t>
            </a:r>
            <a:r>
              <a:rPr lang="en-US" dirty="0">
                <a:latin typeface="Consolas" panose="020B0609020204030204" pitchFamily="49" charset="0"/>
              </a:rPr>
              <a:t>"You entered "</a:t>
            </a:r>
          </a:p>
          <a:p>
            <a:pPr lvl="1" algn="l"/>
            <a:r>
              <a:rPr lang="en-US" dirty="0"/>
              <a:t>Print the value stored in the local variable </a:t>
            </a:r>
            <a:r>
              <a:rPr lang="en-US" dirty="0">
                <a:latin typeface="Consolas" panose="020B0609020204030204" pitchFamily="49" charset="0"/>
              </a:rPr>
              <a:t>n</a:t>
            </a:r>
          </a:p>
          <a:p>
            <a:pPr lvl="1" algn="l"/>
            <a:r>
              <a:rPr lang="en-US" dirty="0"/>
              <a:t>Go the start of the next line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9" name="Rectangle 8"/>
          <p:cNvSpPr/>
          <p:nvPr/>
        </p:nvSpPr>
        <p:spPr>
          <a:xfrm>
            <a:off x="3654188" y="4279155"/>
            <a:ext cx="5273788" cy="2462213"/>
          </a:xfrm>
          <a:prstGeom prst="rect">
            <a:avLst/>
          </a:prstGeom>
        </p:spPr>
        <p:txBody>
          <a:bodyPr wrap="square">
            <a:spAutoFit/>
          </a:bodyPr>
          <a:lstStyle/>
          <a:p>
            <a:pPr indent="-114300"/>
            <a:r>
              <a:rPr lang="en-US" sz="1400" dirty="0">
                <a:solidFill>
                  <a:srgbClr val="0070C0"/>
                </a:solidFill>
                <a:latin typeface="Consolas" panose="020B0609020204030204" pitchFamily="49" charset="0"/>
              </a:rPr>
              <a:t>// Function definitions</a:t>
            </a:r>
          </a:p>
          <a:p>
            <a:pPr indent="-114300"/>
            <a:r>
              <a:rPr lang="en-US" sz="1400" dirty="0" err="1">
                <a:latin typeface="Consolas" panose="020B0609020204030204" pitchFamily="49" charset="0"/>
              </a:rPr>
              <a:t>int</a:t>
            </a:r>
            <a:r>
              <a:rPr lang="en-US" sz="1400" dirty="0">
                <a:latin typeface="Consolas" panose="020B0609020204030204" pitchFamily="49" charset="0"/>
              </a:rPr>
              <a:t> main() {</a:t>
            </a:r>
          </a:p>
          <a:p>
            <a:pPr indent="-114300"/>
            <a:r>
              <a:rPr lang="en-US" sz="1400" dirty="0">
                <a:solidFill>
                  <a:srgbClr val="0070C0"/>
                </a:solidFill>
                <a:latin typeface="Consolas" panose="020B0609020204030204" pitchFamily="49" charset="0"/>
              </a:rPr>
              <a:t>    // Local variable declaration</a:t>
            </a:r>
          </a:p>
          <a:p>
            <a:pPr indent="-114300"/>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n;</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an integer: ";</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n;</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"You entered " &lt;&lt; n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return 0;</a:t>
            </a:r>
          </a:p>
          <a:p>
            <a:pPr indent="-114300"/>
            <a:r>
              <a:rPr lang="en-US" sz="1400" dirty="0">
                <a:latin typeface="Consolas" panose="020B0609020204030204" pitchFamily="49" charset="0"/>
              </a:rPr>
              <a:t>}</a:t>
            </a:r>
            <a:endParaRPr lang="en-CA" sz="1400" dirty="0"/>
          </a:p>
        </p:txBody>
      </p:sp>
    </p:spTree>
    <p:extLst>
      <p:ext uri="{BB962C8B-B14F-4D97-AF65-F5344CB8AC3E}">
        <p14:creationId xmlns:p14="http://schemas.microsoft.com/office/powerpoint/2010/main" val="479176803"/>
      </p:ext>
    </p:extLst>
  </p:cSld>
  <p:clrMapOvr>
    <a:masterClrMapping/>
  </p:clrMapOvr>
  <mc:AlternateContent xmlns:mc="http://schemas.openxmlformats.org/markup-compatibility/2006" xmlns:p14="http://schemas.microsoft.com/office/powerpoint/2010/main">
    <mc:Choice Requires="p14">
      <p:transition spd="slow" p14:dur="2000" advTm="19020"/>
    </mc:Choice>
    <mc:Fallback xmlns="">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Integers</a:t>
            </a:r>
          </a:p>
        </p:txBody>
      </p:sp>
      <p:sp>
        <p:nvSpPr>
          <p:cNvPr id="3" name="Content Placeholder 2"/>
          <p:cNvSpPr>
            <a:spLocks noGrp="1"/>
          </p:cNvSpPr>
          <p:nvPr>
            <p:ph idx="1"/>
          </p:nvPr>
        </p:nvSpPr>
        <p:spPr/>
        <p:txBody>
          <a:bodyPr/>
          <a:lstStyle/>
          <a:p>
            <a:r>
              <a:rPr lang="en-US" dirty="0"/>
              <a:t>When you execute this program, you see:</a:t>
            </a:r>
            <a:endParaRPr lang="en-US" dirty="0">
              <a:latin typeface="Consolas" panose="020B0609020204030204" pitchFamily="49" charset="0"/>
            </a:endParaRPr>
          </a:p>
        </p:txBody>
      </p:sp>
      <p:sp>
        <p:nvSpPr>
          <p:cNvPr id="4" name="TextBox 3"/>
          <p:cNvSpPr txBox="1"/>
          <p:nvPr/>
        </p:nvSpPr>
        <p:spPr>
          <a:xfrm>
            <a:off x="1403648" y="2296917"/>
            <a:ext cx="2337499" cy="369332"/>
          </a:xfrm>
          <a:prstGeom prst="rect">
            <a:avLst/>
          </a:prstGeom>
          <a:noFill/>
        </p:spPr>
        <p:txBody>
          <a:bodyPr wrap="none" rtlCol="0">
            <a:spAutoFit/>
          </a:bodyPr>
          <a:lstStyle/>
          <a:p>
            <a:r>
              <a:rPr lang="en-US" dirty="0">
                <a:latin typeface="Consolas" panose="020B0609020204030204" pitchFamily="49" charset="0"/>
              </a:rPr>
              <a:t>Enter an integer:</a:t>
            </a:r>
            <a:endParaRPr lang="en-CA" dirty="0">
              <a:latin typeface="Consolas" panose="020B0609020204030204" pitchFamily="49" charset="0"/>
            </a:endParaRPr>
          </a:p>
        </p:txBody>
      </p:sp>
      <p:sp>
        <p:nvSpPr>
          <p:cNvPr id="5" name="TextBox 4"/>
          <p:cNvSpPr txBox="1"/>
          <p:nvPr/>
        </p:nvSpPr>
        <p:spPr>
          <a:xfrm>
            <a:off x="3654188" y="2296917"/>
            <a:ext cx="311304" cy="369332"/>
          </a:xfrm>
          <a:prstGeom prst="rect">
            <a:avLst/>
          </a:prstGeom>
          <a:noFill/>
        </p:spPr>
        <p:txBody>
          <a:bodyPr wrap="none" rtlCol="0">
            <a:spAutoFit/>
          </a:bodyPr>
          <a:lstStyle/>
          <a:p>
            <a:r>
              <a:rPr lang="en-US" dirty="0">
                <a:latin typeface="Consolas" panose="020B0609020204030204" pitchFamily="49" charset="0"/>
              </a:rPr>
              <a:t>4</a:t>
            </a:r>
            <a:endParaRPr lang="en-CA" dirty="0">
              <a:latin typeface="Consolas" panose="020B0609020204030204" pitchFamily="49" charset="0"/>
            </a:endParaRPr>
          </a:p>
        </p:txBody>
      </p:sp>
      <p:sp>
        <p:nvSpPr>
          <p:cNvPr id="6" name="TextBox 5"/>
          <p:cNvSpPr txBox="1"/>
          <p:nvPr/>
        </p:nvSpPr>
        <p:spPr>
          <a:xfrm>
            <a:off x="3798204" y="2296917"/>
            <a:ext cx="311304" cy="369332"/>
          </a:xfrm>
          <a:prstGeom prst="rect">
            <a:avLst/>
          </a:prstGeom>
          <a:noFill/>
        </p:spPr>
        <p:txBody>
          <a:bodyPr wrap="none" rtlCol="0">
            <a:spAutoFit/>
          </a:bodyPr>
          <a:lstStyle/>
          <a:p>
            <a:r>
              <a:rPr lang="en-US" dirty="0">
                <a:latin typeface="Consolas" panose="020B0609020204030204" pitchFamily="49" charset="0"/>
              </a:rPr>
              <a:t>2</a:t>
            </a:r>
            <a:endParaRPr lang="en-CA" dirty="0">
              <a:latin typeface="Consolas" panose="020B0609020204030204" pitchFamily="49" charset="0"/>
            </a:endParaRPr>
          </a:p>
        </p:txBody>
      </p:sp>
      <p:sp>
        <p:nvSpPr>
          <p:cNvPr id="7" name="TextBox 6"/>
          <p:cNvSpPr txBox="1"/>
          <p:nvPr/>
        </p:nvSpPr>
        <p:spPr>
          <a:xfrm>
            <a:off x="1403648" y="2627620"/>
            <a:ext cx="1957587" cy="369332"/>
          </a:xfrm>
          <a:prstGeom prst="rect">
            <a:avLst/>
          </a:prstGeom>
          <a:noFill/>
        </p:spPr>
        <p:txBody>
          <a:bodyPr wrap="none" rtlCol="0">
            <a:spAutoFit/>
          </a:bodyPr>
          <a:lstStyle/>
          <a:p>
            <a:r>
              <a:rPr lang="en-US" dirty="0">
                <a:latin typeface="Consolas" panose="020B0609020204030204" pitchFamily="49" charset="0"/>
              </a:rPr>
              <a:t>You entered 42</a:t>
            </a:r>
            <a:endParaRPr lang="en-CA" dirty="0">
              <a:latin typeface="Consolas" panose="020B0609020204030204" pitchFamily="49" charset="0"/>
            </a:endParaRPr>
          </a:p>
        </p:txBody>
      </p:sp>
      <p:sp>
        <p:nvSpPr>
          <p:cNvPr id="13" name="Rectangle 12"/>
          <p:cNvSpPr/>
          <p:nvPr/>
        </p:nvSpPr>
        <p:spPr>
          <a:xfrm>
            <a:off x="3654188" y="4279155"/>
            <a:ext cx="5273788" cy="2462213"/>
          </a:xfrm>
          <a:prstGeom prst="rect">
            <a:avLst/>
          </a:prstGeom>
        </p:spPr>
        <p:txBody>
          <a:bodyPr wrap="square">
            <a:spAutoFit/>
          </a:bodyPr>
          <a:lstStyle/>
          <a:p>
            <a:pPr indent="-114300"/>
            <a:r>
              <a:rPr lang="en-US" sz="1400" dirty="0">
                <a:solidFill>
                  <a:srgbClr val="0070C0"/>
                </a:solidFill>
                <a:latin typeface="Consolas" panose="020B0609020204030204" pitchFamily="49" charset="0"/>
              </a:rPr>
              <a:t>// Function definitions</a:t>
            </a:r>
          </a:p>
          <a:p>
            <a:pPr indent="-114300"/>
            <a:r>
              <a:rPr lang="en-US" sz="1400" dirty="0" err="1">
                <a:latin typeface="Consolas" panose="020B0609020204030204" pitchFamily="49" charset="0"/>
              </a:rPr>
              <a:t>int</a:t>
            </a:r>
            <a:r>
              <a:rPr lang="en-US" sz="1400" dirty="0">
                <a:latin typeface="Consolas" panose="020B0609020204030204" pitchFamily="49" charset="0"/>
              </a:rPr>
              <a:t> main() {</a:t>
            </a:r>
          </a:p>
          <a:p>
            <a:pPr indent="-114300"/>
            <a:r>
              <a:rPr lang="en-US" sz="1400" dirty="0">
                <a:solidFill>
                  <a:srgbClr val="0070C0"/>
                </a:solidFill>
                <a:latin typeface="Consolas" panose="020B0609020204030204" pitchFamily="49" charset="0"/>
              </a:rPr>
              <a:t>    // Local variable declaration</a:t>
            </a:r>
          </a:p>
          <a:p>
            <a:pPr indent="-114300"/>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n;</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an integer: ";</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n;</a:t>
            </a:r>
          </a:p>
          <a:p>
            <a:pPr indent="-114300"/>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"You entered " &lt;&lt; n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indent="-114300"/>
            <a:endParaRPr lang="en-US" sz="1400" dirty="0">
              <a:latin typeface="Consolas" panose="020B0609020204030204" pitchFamily="49" charset="0"/>
            </a:endParaRPr>
          </a:p>
          <a:p>
            <a:pPr indent="-114300"/>
            <a:r>
              <a:rPr lang="en-US" sz="1400" dirty="0">
                <a:latin typeface="Consolas" panose="020B0609020204030204" pitchFamily="49" charset="0"/>
              </a:rPr>
              <a:t>    return 0;</a:t>
            </a:r>
          </a:p>
          <a:p>
            <a:pPr indent="-114300"/>
            <a:r>
              <a:rPr lang="en-US" sz="1400" dirty="0">
                <a:latin typeface="Consolas" panose="020B0609020204030204" pitchFamily="49" charset="0"/>
              </a:rPr>
              <a:t>}</a:t>
            </a:r>
            <a:endParaRPr lang="en-CA" sz="1400"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0850382"/>
      </p:ext>
    </p:extLst>
  </p:cSld>
  <p:clrMapOvr>
    <a:masterClrMapping/>
  </p:clrMapOvr>
  <mc:AlternateContent xmlns:mc="http://schemas.openxmlformats.org/markup-compatibility/2006" xmlns:p14="http://schemas.microsoft.com/office/powerpoint/2010/main">
    <mc:Choice Requires="p14">
      <p:transition spd="slow" p14:dur="2000" advTm="39624"/>
    </mc:Choice>
    <mc:Fallback xmlns="">
      <p:transition spd="slow" advTm="3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Characters</a:t>
            </a:r>
          </a:p>
        </p:txBody>
      </p:sp>
      <p:sp>
        <p:nvSpPr>
          <p:cNvPr id="3" name="Content Placeholder 2"/>
          <p:cNvSpPr>
            <a:spLocks noGrp="1"/>
          </p:cNvSpPr>
          <p:nvPr>
            <p:ph idx="1"/>
          </p:nvPr>
        </p:nvSpPr>
        <p:spPr/>
        <p:txBody>
          <a:bodyPr/>
          <a:lstStyle/>
          <a:p>
            <a:r>
              <a:rPr lang="en-US" dirty="0"/>
              <a:t>The following program allows the user to enter a character:</a:t>
            </a:r>
          </a:p>
          <a:p>
            <a:pPr marL="1257300" lvl="3" indent="0">
              <a:buNone/>
            </a:pPr>
            <a:r>
              <a:rPr lang="en-US" sz="1500" dirty="0">
                <a:latin typeface="Consolas" panose="020B0609020204030204" pitchFamily="49" charset="0"/>
              </a:rPr>
              <a:t>#include &lt;</a:t>
            </a:r>
            <a:r>
              <a:rPr lang="en-US" sz="1500" dirty="0" err="1">
                <a:latin typeface="Consolas" panose="020B0609020204030204" pitchFamily="49" charset="0"/>
              </a:rPr>
              <a:t>iostream</a:t>
            </a:r>
            <a:r>
              <a:rPr lang="en-US" sz="1500" dirty="0">
                <a:latin typeface="Consolas" panose="020B0609020204030204" pitchFamily="49" charset="0"/>
              </a:rPr>
              <a:t>&gt;</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declarations</a:t>
            </a: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marL="1257300" lvl="3" indent="0">
              <a:buNone/>
            </a:pPr>
            <a:endParaRPr lang="en-US" sz="1500" dirty="0">
              <a:latin typeface="Consolas" panose="020B0609020204030204" pitchFamily="49" charset="0"/>
            </a:endParaRPr>
          </a:p>
          <a:p>
            <a:pPr marL="1257300" lvl="3" indent="0">
              <a:buNone/>
            </a:pPr>
            <a:r>
              <a:rPr lang="en-US" sz="1500" dirty="0">
                <a:solidFill>
                  <a:srgbClr val="0070C0"/>
                </a:solidFill>
                <a:latin typeface="Consolas" panose="020B0609020204030204" pitchFamily="49" charset="0"/>
              </a:rPr>
              <a:t>// Function definitions</a:t>
            </a:r>
          </a:p>
          <a:p>
            <a:pPr marL="1257300" lvl="3" indent="0">
              <a:buNone/>
            </a:pPr>
            <a:r>
              <a:rPr lang="en-US" sz="1500" dirty="0" err="1">
                <a:latin typeface="Consolas" panose="020B0609020204030204" pitchFamily="49" charset="0"/>
              </a:rPr>
              <a:t>int</a:t>
            </a:r>
            <a:r>
              <a:rPr lang="en-US" sz="1500" dirty="0">
                <a:latin typeface="Consolas" panose="020B0609020204030204" pitchFamily="49" charset="0"/>
              </a:rPr>
              <a:t> main() {</a:t>
            </a:r>
          </a:p>
          <a:p>
            <a:pPr marL="1257300" lvl="3" indent="0">
              <a:buNone/>
            </a:pPr>
            <a:r>
              <a:rPr lang="en-US" sz="1500" dirty="0">
                <a:solidFill>
                  <a:srgbClr val="0070C0"/>
                </a:solidFill>
                <a:latin typeface="Consolas" panose="020B0609020204030204" pitchFamily="49" charset="0"/>
              </a:rPr>
              <a:t>    // Local variable declaration</a:t>
            </a:r>
          </a:p>
          <a:p>
            <a:pPr marL="1257300" lvl="3" indent="0">
              <a:buNone/>
            </a:pPr>
            <a:r>
              <a:rPr lang="en-US" sz="1500" dirty="0">
                <a:latin typeface="Consolas" panose="020B0609020204030204" pitchFamily="49" charset="0"/>
              </a:rPr>
              <a:t>    </a:t>
            </a:r>
            <a:r>
              <a:rPr lang="en-US" sz="1500" b="1" dirty="0">
                <a:solidFill>
                  <a:srgbClr val="FF0000"/>
                </a:solidFill>
                <a:latin typeface="Consolas" panose="020B0609020204030204" pitchFamily="49" charset="0"/>
              </a:rPr>
              <a:t>char</a:t>
            </a:r>
            <a:r>
              <a:rPr lang="en-US" sz="1500"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ch</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"Enter a character: ";</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cin</a:t>
            </a:r>
            <a:r>
              <a:rPr lang="en-US" sz="1500" dirty="0">
                <a:latin typeface="Consolas" panose="020B0609020204030204" pitchFamily="49" charset="0"/>
              </a:rPr>
              <a:t> &gt;&gt; </a:t>
            </a:r>
            <a:r>
              <a:rPr lang="en-US" sz="1500" b="1" dirty="0" err="1">
                <a:solidFill>
                  <a:srgbClr val="FF0000"/>
                </a:solidFill>
                <a:latin typeface="Consolas" panose="020B0609020204030204" pitchFamily="49" charset="0"/>
              </a:rPr>
              <a:t>ch</a:t>
            </a:r>
            <a:r>
              <a:rPr lang="en-US" sz="1500" dirty="0">
                <a:latin typeface="Consolas" panose="020B0609020204030204" pitchFamily="49" charset="0"/>
              </a:rPr>
              <a:t>;</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"You entered '" &lt;&lt; </a:t>
            </a:r>
            <a:r>
              <a:rPr lang="en-US" sz="1500" b="1" dirty="0" err="1">
                <a:solidFill>
                  <a:srgbClr val="FF0000"/>
                </a:solidFill>
                <a:latin typeface="Consolas" panose="020B0609020204030204" pitchFamily="49" charset="0"/>
              </a:rPr>
              <a:t>ch</a:t>
            </a:r>
            <a:r>
              <a:rPr lang="en-US" sz="1500" dirty="0">
                <a:latin typeface="Consolas" panose="020B0609020204030204" pitchFamily="49" charset="0"/>
              </a:rPr>
              <a:t> &lt;&lt; &lt;&lt; "'"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return 0;</a:t>
            </a:r>
          </a:p>
          <a:p>
            <a:pPr marL="1257300" lvl="3" indent="0">
              <a:buNone/>
            </a:pPr>
            <a:r>
              <a:rPr lang="en-US" sz="1500" dirty="0">
                <a:latin typeface="Consolas" panose="020B0609020204030204" pitchFamily="49" charset="0"/>
              </a:rPr>
              <a:t>}</a:t>
            </a:r>
            <a:endParaRPr lang="en-CA" sz="15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8823599"/>
      </p:ext>
    </p:extLst>
  </p:cSld>
  <p:clrMapOvr>
    <a:masterClrMapping/>
  </p:clrMapOvr>
  <mc:AlternateContent xmlns:mc="http://schemas.openxmlformats.org/markup-compatibility/2006" xmlns:p14="http://schemas.microsoft.com/office/powerpoint/2010/main">
    <mc:Choice Requires="p14">
      <p:transition spd="slow" p14:dur="2000" advTm="15308"/>
    </mc:Choice>
    <mc:Fallback xmlns="">
      <p:transition spd="slow" advTm="1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8|19.3"/>
</p:tagLst>
</file>

<file path=ppt/tags/tag2.xml><?xml version="1.0" encoding="utf-8"?>
<p:tagLst xmlns:a="http://schemas.openxmlformats.org/drawingml/2006/main" xmlns:r="http://schemas.openxmlformats.org/officeDocument/2006/relationships" xmlns:p="http://schemas.openxmlformats.org/presentationml/2006/main">
  <p:tag name="TIMING" val="|21|15.2|9.3|3.5|6.5"/>
</p:tagLst>
</file>

<file path=ppt/tags/tag3.xml><?xml version="1.0" encoding="utf-8"?>
<p:tagLst xmlns:a="http://schemas.openxmlformats.org/drawingml/2006/main" xmlns:r="http://schemas.openxmlformats.org/officeDocument/2006/relationships" xmlns:p="http://schemas.openxmlformats.org/presentationml/2006/main">
  <p:tag name="TIMING" val="|10|7.5|0.1|2.9"/>
</p:tagLst>
</file>

<file path=ppt/tags/tag4.xml><?xml version="1.0" encoding="utf-8"?>
<p:tagLst xmlns:a="http://schemas.openxmlformats.org/drawingml/2006/main" xmlns:r="http://schemas.openxmlformats.org/officeDocument/2006/relationships" xmlns:p="http://schemas.openxmlformats.org/presentationml/2006/main">
  <p:tag name="TIMING" val="|11.6|16.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76349</TotalTime>
  <Words>1470</Words>
  <Application>Microsoft Office PowerPoint</Application>
  <PresentationFormat>On-screen Show (4:3)</PresentationFormat>
  <Paragraphs>242</Paragraphs>
  <Slides>23</Slides>
  <Notes>0</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Consolas</vt:lpstr>
      <vt:lpstr>Constantia</vt:lpstr>
      <vt:lpstr>Georgia</vt:lpstr>
      <vt:lpstr>Times New Roman</vt:lpstr>
      <vt:lpstr>Custom Design</vt:lpstr>
      <vt:lpstr>Local variables and an introduction to types</vt:lpstr>
      <vt:lpstr>Outline</vt:lpstr>
      <vt:lpstr>Background</vt:lpstr>
      <vt:lpstr>Integers</vt:lpstr>
      <vt:lpstr>Integers</vt:lpstr>
      <vt:lpstr>Integers</vt:lpstr>
      <vt:lpstr>Integers</vt:lpstr>
      <vt:lpstr>Integers</vt:lpstr>
      <vt:lpstr>Characters</vt:lpstr>
      <vt:lpstr>Characters</vt:lpstr>
      <vt:lpstr>Strings</vt:lpstr>
      <vt:lpstr>Strings</vt:lpstr>
      <vt:lpstr>Floating-point numbers</vt:lpstr>
      <vt:lpstr>Floating-point numbers</vt:lpstr>
      <vt:lpstr>Boolean values</vt:lpstr>
      <vt:lpstr>Boolean values</vt:lpstr>
      <vt:lpstr>Types</vt:lpstr>
      <vt:lpstr>Additional comments</vt:lpstr>
      <vt:lpstr>Summary</vt:lpstr>
      <vt:lpstr>References</vt:lpstr>
      <vt:lpstr>Acknowledgements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1496</cp:revision>
  <dcterms:created xsi:type="dcterms:W3CDTF">2009-09-11T23:00:44Z</dcterms:created>
  <dcterms:modified xsi:type="dcterms:W3CDTF">2023-09-11T21:49:11Z</dcterms:modified>
</cp:coreProperties>
</file>